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32" r:id="rId2"/>
    <p:sldId id="2007578708" r:id="rId3"/>
    <p:sldId id="2007578680" r:id="rId4"/>
    <p:sldId id="2007578709" r:id="rId5"/>
    <p:sldId id="2007578718" r:id="rId6"/>
    <p:sldId id="2007578717" r:id="rId7"/>
    <p:sldId id="2007578725" r:id="rId8"/>
    <p:sldId id="2007578716" r:id="rId9"/>
    <p:sldId id="2007578706" r:id="rId10"/>
    <p:sldId id="2007578726" r:id="rId11"/>
    <p:sldId id="2007578712" r:id="rId12"/>
    <p:sldId id="2007578715" r:id="rId13"/>
    <p:sldId id="2007578724" r:id="rId14"/>
    <p:sldId id="2007578714" r:id="rId15"/>
    <p:sldId id="2007578721" r:id="rId16"/>
    <p:sldId id="2007578710" r:id="rId17"/>
    <p:sldId id="2007578727" r:id="rId18"/>
    <p:sldId id="2007578719" r:id="rId19"/>
    <p:sldId id="2007578722" r:id="rId20"/>
    <p:sldId id="2007578723" r:id="rId21"/>
    <p:sldId id="2007578728" r:id="rId22"/>
    <p:sldId id="2007578729" r:id="rId23"/>
    <p:sldId id="2007578720" r:id="rId24"/>
    <p:sldId id="2007578730" r:id="rId25"/>
    <p:sldId id="2007578731" r:id="rId26"/>
    <p:sldId id="200757870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D" initials="L" lastIdx="5" clrIdx="0">
    <p:extLst>
      <p:ext uri="{19B8F6BF-5375-455C-9EA6-DF929625EA0E}">
        <p15:presenceInfo xmlns:p15="http://schemas.microsoft.com/office/powerpoint/2012/main" userId="21b377a9cb98008d" providerId="Windows Live"/>
      </p:ext>
    </p:extLst>
  </p:cmAuthor>
  <p:cmAuthor id="2" name="吴倩倩" initials="吴倩倩" lastIdx="11" clrIdx="1">
    <p:extLst>
      <p:ext uri="{19B8F6BF-5375-455C-9EA6-DF929625EA0E}">
        <p15:presenceInfo xmlns:p15="http://schemas.microsoft.com/office/powerpoint/2012/main" userId="吴倩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BFEFF"/>
    <a:srgbClr val="DFB69F"/>
    <a:srgbClr val="CA865F"/>
    <a:srgbClr val="0075EB"/>
    <a:srgbClr val="1F87FF"/>
    <a:srgbClr val="6A6A6B"/>
    <a:srgbClr val="203864"/>
    <a:srgbClr val="0059B8"/>
    <a:srgbClr val="003F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75845" autoAdjust="0"/>
  </p:normalViewPr>
  <p:slideViewPr>
    <p:cSldViewPr snapToGrid="0">
      <p:cViewPr varScale="1">
        <p:scale>
          <a:sx n="65" d="100"/>
          <a:sy n="65" d="100"/>
        </p:scale>
        <p:origin x="141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2-05T18:20:41.277" idx="8">
    <p:pos x="10" y="10"/>
    <p:text>隐变量模型</p:text>
    <p:extLst>
      <p:ext uri="{C676402C-5697-4E1C-873F-D02D1690AC5C}">
        <p15:threadingInfo xmlns:p15="http://schemas.microsoft.com/office/powerpoint/2012/main" timeZoneBias="-480"/>
      </p:ext>
    </p:extLst>
  </p:cm>
  <p:cm authorId="2" dt="2022-12-05T18:22:31.561" idx="9">
    <p:pos x="10" y="146"/>
    <p:text>因果发现：给定特征之间的关系</p:text>
    <p:extLst>
      <p:ext uri="{C676402C-5697-4E1C-873F-D02D1690AC5C}">
        <p15:threadingInfo xmlns:p15="http://schemas.microsoft.com/office/powerpoint/2012/main" timeZoneBias="-480">
          <p15:parentCm authorId="2"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12-05T18:18:48.974" idx="7">
    <p:pos x="6407" y="3856"/>
    <p:text>错误：有向图；</p:text>
    <p:extLst>
      <p:ext uri="{C676402C-5697-4E1C-873F-D02D1690AC5C}">
        <p15:threadingInfo xmlns:p15="http://schemas.microsoft.com/office/powerpoint/2012/main" timeZoneBias="-480"/>
      </p:ext>
    </p:extLst>
  </p:cm>
  <p:cm authorId="2" dt="2022-12-11T09:34:46.645" idx="10">
    <p:pos x="6407" y="3992"/>
    <p:text>通用DAG是因为它相对于循环网络能解决什么麻烦吗？例如计算量上的简化，或者本身是不可计算的，现在反而可以计算了，有或者和稳定性相关？</p:text>
    <p:extLst>
      <p:ext uri="{C676402C-5697-4E1C-873F-D02D1690AC5C}">
        <p15:threadingInfo xmlns:p15="http://schemas.microsoft.com/office/powerpoint/2012/main" timeZoneBias="-480">
          <p15:parentCm authorId="2" idx="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12-11T09:35:16.088" idx="11">
    <p:pos x="6929" y="2063"/>
    <p:text>可以用逻辑函数all()来代替这里的do()；为什么我们需要引入这个新概念呢？是否必要？能否相互转换？</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2-11-29T10:16:42.726" idx="5">
    <p:pos x="6062" y="1342"/>
    <p:text>之前以为只有fork才有这种情况，实际上fork结构、collider结构、chain都可能有</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2-11-29T17:27:47.199" idx="6">
    <p:pos x="7235" y="1454"/>
    <p:text>条件是谁就是谁-specific effect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28B45-6E4B-4506-BADB-86F0EB58E648}" type="datetimeFigureOut">
              <a:rPr lang="zh-CN" altLang="en-US" smtClean="0"/>
              <a:t>2023/7/24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26D33-AFDE-40D5-A2E5-85BA02A6E706}" type="slidenum">
              <a:rPr lang="zh-CN" altLang="en-US" smtClean="0"/>
              <a:t>‹#›</a:t>
            </a:fld>
            <a:endParaRPr lang="zh-CN" altLang="en-US"/>
          </a:p>
        </p:txBody>
      </p:sp>
    </p:spTree>
    <p:extLst>
      <p:ext uri="{BB962C8B-B14F-4D97-AF65-F5344CB8AC3E}">
        <p14:creationId xmlns:p14="http://schemas.microsoft.com/office/powerpoint/2010/main" val="107911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1324016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大家好，我今天想做的分享是，我关于因果推断的学习</a:t>
            </a:r>
          </a:p>
        </p:txBody>
      </p:sp>
      <p:sp>
        <p:nvSpPr>
          <p:cNvPr id="4" name="灯片编号占位符 3"/>
          <p:cNvSpPr>
            <a:spLocks noGrp="1"/>
          </p:cNvSpPr>
          <p:nvPr>
            <p:ph type="sldNum" sz="quarter" idx="5"/>
          </p:nvPr>
        </p:nvSpPr>
        <p:spPr/>
        <p:txBody>
          <a:bodyPr/>
          <a:lstStyle/>
          <a:p>
            <a:fld id="{B3026D33-AFDE-40D5-A2E5-85BA02A6E706}" type="slidenum">
              <a:rPr lang="zh-CN" altLang="en-US" smtClean="0"/>
              <a:t>1</a:t>
            </a:fld>
            <a:endParaRPr lang="zh-CN" altLang="en-US"/>
          </a:p>
        </p:txBody>
      </p:sp>
    </p:spTree>
    <p:extLst>
      <p:ext uri="{BB962C8B-B14F-4D97-AF65-F5344CB8AC3E}">
        <p14:creationId xmlns:p14="http://schemas.microsoft.com/office/powerpoint/2010/main" val="202574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有因果性大概率（因果推断的基础）相关，但可以有因果没相关</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有因果性没有相关性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0229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8407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微软雅黑" panose="020B0503020204020204" pitchFamily="34" charset="-122"/>
                <a:ea typeface="微软雅黑" panose="020B0503020204020204" pitchFamily="34" charset="-122"/>
              </a:rPr>
              <a:t>X</a:t>
            </a:r>
            <a:r>
              <a:rPr lang="zh-CN" altLang="en-US" sz="1200" dirty="0">
                <a:effectLst/>
                <a:latin typeface="微软雅黑" panose="020B0503020204020204" pitchFamily="34" charset="-122"/>
                <a:ea typeface="微软雅黑" panose="020B0503020204020204" pitchFamily="34" charset="-122"/>
              </a:rPr>
              <a:t>通常被视为</a:t>
            </a:r>
            <a:r>
              <a:rPr lang="en-US" altLang="zh-CN" sz="1200" dirty="0">
                <a:effectLst/>
                <a:latin typeface="微软雅黑" panose="020B0503020204020204" pitchFamily="34" charset="-122"/>
                <a:ea typeface="微软雅黑" panose="020B0503020204020204" pitchFamily="34" charset="-122"/>
              </a:rPr>
              <a:t>Y</a:t>
            </a:r>
            <a:r>
              <a:rPr lang="zh-CN" altLang="en-US" sz="1200" dirty="0">
                <a:effectLst/>
                <a:latin typeface="微软雅黑" panose="020B0503020204020204" pitchFamily="34" charset="-122"/>
                <a:ea typeface="微软雅黑" panose="020B0503020204020204" pitchFamily="34" charset="-122"/>
              </a:rPr>
              <a:t>和</a:t>
            </a:r>
            <a:r>
              <a:rPr lang="en-US" altLang="zh-CN" sz="1200" dirty="0">
                <a:effectLst/>
                <a:latin typeface="微软雅黑" panose="020B0503020204020204" pitchFamily="34" charset="-122"/>
                <a:ea typeface="微软雅黑" panose="020B0503020204020204" pitchFamily="34" charset="-122"/>
              </a:rPr>
              <a:t>Z</a:t>
            </a:r>
            <a:r>
              <a:rPr lang="zh-CN" altLang="en-US" sz="1200" dirty="0">
                <a:effectLst/>
                <a:latin typeface="微软雅黑" panose="020B0503020204020204" pitchFamily="34" charset="-122"/>
                <a:ea typeface="微软雅黑" panose="020B0503020204020204" pitchFamily="34" charset="-122"/>
              </a:rPr>
              <a:t>的共因或混杂因子，混杂因子会使</a:t>
            </a:r>
            <a:r>
              <a:rPr lang="en-US" altLang="zh-CN" sz="1200" dirty="0">
                <a:effectLst/>
                <a:latin typeface="微软雅黑" panose="020B0503020204020204" pitchFamily="34" charset="-122"/>
                <a:ea typeface="微软雅黑" panose="020B0503020204020204" pitchFamily="34" charset="-122"/>
              </a:rPr>
              <a:t>X</a:t>
            </a:r>
            <a:r>
              <a:rPr lang="zh-CN" altLang="en-US" sz="1200" dirty="0">
                <a:effectLst/>
                <a:latin typeface="微软雅黑" panose="020B0503020204020204" pitchFamily="34" charset="-122"/>
                <a:ea typeface="微软雅黑" panose="020B0503020204020204" pitchFamily="34" charset="-122"/>
              </a:rPr>
              <a:t>和</a:t>
            </a:r>
            <a:r>
              <a:rPr lang="en-US" altLang="zh-CN" sz="1200" dirty="0">
                <a:effectLst/>
                <a:latin typeface="微软雅黑" panose="020B0503020204020204" pitchFamily="34" charset="-122"/>
                <a:ea typeface="微软雅黑" panose="020B0503020204020204" pitchFamily="34" charset="-122"/>
              </a:rPr>
              <a:t>Y</a:t>
            </a:r>
            <a:r>
              <a:rPr lang="zh-CN" altLang="en-US" sz="1200" dirty="0">
                <a:effectLst/>
                <a:latin typeface="微软雅黑" panose="020B0503020204020204" pitchFamily="34" charset="-122"/>
                <a:ea typeface="微软雅黑" panose="020B0503020204020204" pitchFamily="34" charset="-122"/>
              </a:rPr>
              <a:t>在统计学上发生关联，</a:t>
            </a:r>
            <a:endParaRPr lang="en-US" altLang="zh-CN"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rPr>
              <a:t>即使他们之间没有任何直接的因果关系。</a:t>
            </a:r>
            <a:endParaRPr lang="en-US" altLang="zh-CN"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微软雅黑" panose="020B0503020204020204" pitchFamily="34" charset="-122"/>
                <a:ea typeface="微软雅黑" panose="020B0503020204020204" pitchFamily="34" charset="-122"/>
              </a:rPr>
              <a:t>有两种方式来消除偏倚：</a:t>
            </a:r>
            <a:endParaRPr lang="en-US" altLang="zh-CN" sz="120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微软雅黑" panose="020B0503020204020204" pitchFamily="34" charset="-122"/>
                <a:ea typeface="微软雅黑" panose="020B0503020204020204" pitchFamily="34" charset="-122"/>
              </a:rPr>
              <a:t>1.</a:t>
            </a:r>
            <a:r>
              <a:rPr lang="zh-CN" altLang="en-US" sz="1200" dirty="0">
                <a:effectLst/>
                <a:latin typeface="微软雅黑" panose="020B0503020204020204" pitchFamily="34" charset="-122"/>
                <a:ea typeface="微软雅黑" panose="020B0503020204020204" pitchFamily="34" charset="-122"/>
              </a:rPr>
              <a:t>我们可以通过”以</a:t>
            </a:r>
            <a:r>
              <a:rPr lang="en-US" altLang="zh-CN" sz="1200" dirty="0">
                <a:effectLst/>
                <a:latin typeface="微软雅黑" panose="020B0503020204020204" pitchFamily="34" charset="-122"/>
                <a:ea typeface="微软雅黑" panose="020B0503020204020204" pitchFamily="34" charset="-122"/>
              </a:rPr>
              <a:t>X</a:t>
            </a:r>
            <a:r>
              <a:rPr lang="zh-CN" altLang="en-US" sz="1200" dirty="0">
                <a:effectLst/>
                <a:latin typeface="微软雅黑" panose="020B0503020204020204" pitchFamily="34" charset="-122"/>
                <a:ea typeface="微软雅黑" panose="020B0503020204020204" pitchFamily="34" charset="-122"/>
              </a:rPr>
              <a:t>为条件“的操作，来消除这种虚假的关联，</a:t>
            </a:r>
            <a:r>
              <a:rPr lang="en-US" altLang="zh-CN" sz="1200" dirty="0">
                <a:effectLst/>
                <a:latin typeface="微软雅黑" panose="020B0503020204020204" pitchFamily="34" charset="-122"/>
                <a:ea typeface="微软雅黑" panose="020B0503020204020204" pitchFamily="34" charset="-122"/>
              </a:rPr>
              <a:t>Y</a:t>
            </a:r>
            <a:r>
              <a:rPr lang="zh-CN" altLang="en-US" sz="1200" dirty="0">
                <a:effectLst/>
                <a:latin typeface="微软雅黑" panose="020B0503020204020204" pitchFamily="34" charset="-122"/>
                <a:ea typeface="微软雅黑" panose="020B0503020204020204" pitchFamily="34" charset="-122"/>
              </a:rPr>
              <a:t>和</a:t>
            </a:r>
            <a:r>
              <a:rPr lang="en-US" altLang="zh-CN" sz="1200" dirty="0">
                <a:effectLst/>
                <a:latin typeface="微软雅黑" panose="020B0503020204020204" pitchFamily="34" charset="-122"/>
                <a:ea typeface="微软雅黑" panose="020B0503020204020204" pitchFamily="34" charset="-122"/>
              </a:rPr>
              <a:t>Z</a:t>
            </a:r>
            <a:r>
              <a:rPr lang="zh-CN" altLang="en-US" sz="1200" dirty="0">
                <a:effectLst/>
                <a:latin typeface="微软雅黑" panose="020B0503020204020204" pitchFamily="34" charset="-122"/>
                <a:ea typeface="微软雅黑" panose="020B0503020204020204" pitchFamily="34" charset="-122"/>
              </a:rPr>
              <a:t>就是独立的了。</a:t>
            </a:r>
            <a:endParaRPr lang="en-US" altLang="zh-CN" sz="1200" dirty="0">
              <a:effectLst/>
              <a:latin typeface="微软雅黑" panose="020B0503020204020204" pitchFamily="34" charset="-122"/>
              <a:ea typeface="微软雅黑" panose="020B0503020204020204" pitchFamily="34" charset="-122"/>
            </a:endParaRPr>
          </a:p>
          <a:p>
            <a:r>
              <a:rPr lang="en-US" altLang="zh-CN" sz="1200" dirty="0">
                <a:effectLst/>
                <a:latin typeface="微软雅黑" panose="020B0503020204020204" pitchFamily="34" charset="-122"/>
                <a:ea typeface="微软雅黑" panose="020B0503020204020204" pitchFamily="34" charset="-122"/>
              </a:rPr>
              <a:t>2.</a:t>
            </a:r>
            <a:r>
              <a:rPr lang="zh-CN" altLang="en-US" sz="1200" dirty="0">
                <a:effectLst/>
                <a:latin typeface="微软雅黑" panose="020B0503020204020204" pitchFamily="34" charset="-122"/>
                <a:ea typeface="微软雅黑" panose="020B0503020204020204" pitchFamily="34" charset="-122"/>
              </a:rPr>
              <a:t>随机化实验：</a:t>
            </a:r>
            <a:r>
              <a:rPr lang="zh-CN" altLang="en-US" sz="1800" dirty="0">
                <a:effectLst/>
              </a:rPr>
              <a:t>因为随机试验符合概率分布，使得试验组和对照组中个体的混淆变量的分布相同，因此</a:t>
            </a:r>
            <a:r>
              <a:rPr lang="en-US" altLang="zh-CN" sz="1800" dirty="0">
                <a:effectLst/>
              </a:rPr>
              <a:t>outcome</a:t>
            </a:r>
            <a:r>
              <a:rPr lang="zh-CN" altLang="en-US" sz="1800" dirty="0">
                <a:effectLst/>
              </a:rPr>
              <a:t>的变化就可以归咎于来自</a:t>
            </a:r>
            <a:r>
              <a:rPr lang="en-US" altLang="zh-CN" sz="1800" dirty="0">
                <a:effectLst/>
              </a:rPr>
              <a:t>treatment</a:t>
            </a:r>
            <a:r>
              <a:rPr lang="zh-CN" altLang="en-US" sz="1800" dirty="0">
                <a:effectLst/>
              </a:rPr>
              <a:t>的影响。</a:t>
            </a:r>
            <a:r>
              <a:rPr lang="zh-CN" altLang="en-US" dirty="0"/>
              <a:t> </a:t>
            </a:r>
            <a:endParaRPr lang="en-US" altLang="zh-CN" dirty="0"/>
          </a:p>
          <a:p>
            <a:r>
              <a:rPr lang="zh-CN" altLang="en-US" sz="1800" dirty="0">
                <a:solidFill>
                  <a:srgbClr val="333333"/>
                </a:solidFill>
                <a:effectLst/>
                <a:latin typeface="微软雅黑" panose="020B0503020204020204" pitchFamily="34" charset="-122"/>
                <a:ea typeface="微软雅黑" panose="020B0503020204020204" pitchFamily="34" charset="-122"/>
              </a:rPr>
              <a:t>总之要使各处理组非实验因素的条件均衡一致，以抵消这些非实验因素对实验结果的影响（消除偏倚）。强调实验设计要遵守随机化原则，还有一个理由，就是只有合乎随机原则的资料才能正确应用数理统计上的各种分析方法（</a:t>
            </a:r>
            <a:r>
              <a:rPr lang="zh-CN" altLang="en-US" sz="1800" dirty="0">
                <a:solidFill>
                  <a:srgbClr val="333333"/>
                </a:solidFill>
                <a:effectLst/>
                <a:highlight>
                  <a:srgbClr val="FFFF00"/>
                </a:highlight>
                <a:latin typeface="微软雅黑" panose="020B0503020204020204" pitchFamily="34" charset="-122"/>
                <a:ea typeface="微软雅黑" panose="020B0503020204020204" pitchFamily="34" charset="-122"/>
              </a:rPr>
              <a:t>量化不确定性</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zh-CN" altLang="en-US" dirty="0"/>
              <a:t> 。</a:t>
            </a:r>
            <a:endParaRPr lang="en-US" altLang="zh-CN" dirty="0"/>
          </a:p>
          <a:p>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9160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意图是：区分两种图结构的不同，辛普森悖论灵活的解决方式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20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8504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因果发现</a:t>
            </a:r>
            <a:r>
              <a:rPr lang="en-US" altLang="zh-CN" dirty="0">
                <a:solidFill>
                  <a:srgbClr val="47393A"/>
                </a:solidFill>
                <a:latin typeface="微软雅黑" panose="020B0503020204020204" pitchFamily="34" charset="-122"/>
                <a:ea typeface="微软雅黑" panose="020B0503020204020204" pitchFamily="34" charset="-122"/>
              </a:rPr>
              <a:t>-</a:t>
            </a:r>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4776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如果我们对一个变量进行干预，即</a:t>
            </a:r>
            <a:r>
              <a:rPr lang="en-US" altLang="zh-CN" sz="1200" dirty="0">
                <a:effectLst/>
              </a:rPr>
              <a:t>do()</a:t>
            </a:r>
            <a:r>
              <a:rPr lang="zh-CN" altLang="en-US" sz="1200" dirty="0">
                <a:effectLst/>
              </a:rPr>
              <a:t>，那么指向该变量的所有边</a:t>
            </a:r>
            <a:r>
              <a:rPr lang="en-US" altLang="zh-CN" sz="1200" dirty="0">
                <a:effectLst/>
              </a:rPr>
              <a:t>edges</a:t>
            </a:r>
            <a:r>
              <a:rPr lang="zh-CN" altLang="en-US" sz="1200" dirty="0">
                <a:effectLst/>
              </a:rPr>
              <a:t>都将被移除，对应的关系也不复存在。</a:t>
            </a:r>
            <a:r>
              <a:rPr lang="zh-CN" altLang="en-US" dirty="0"/>
              <a:t> </a:t>
            </a:r>
            <a:endParaRPr lang="zh-CN" altLang="en-US" dirty="0">
              <a:solidFill>
                <a:srgbClr val="47393A"/>
              </a:solidFill>
              <a:latin typeface="微软雅黑" panose="020B0503020204020204" pitchFamily="34" charset="-122"/>
              <a:ea typeface="微软雅黑" panose="020B0503020204020204" pitchFamily="34" charset="-122"/>
            </a:endParaRPr>
          </a:p>
          <a:p>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799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2364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如果我们对一个变量进行干预，即</a:t>
            </a:r>
            <a:r>
              <a:rPr lang="en-US" altLang="zh-CN" sz="1200" dirty="0">
                <a:effectLst/>
              </a:rPr>
              <a:t>do()</a:t>
            </a:r>
            <a:r>
              <a:rPr lang="zh-CN" altLang="en-US" sz="1200" dirty="0">
                <a:effectLst/>
              </a:rPr>
              <a:t>，那么指向该变量的所有边</a:t>
            </a:r>
            <a:r>
              <a:rPr lang="en-US" altLang="zh-CN" sz="1200" dirty="0">
                <a:effectLst/>
              </a:rPr>
              <a:t>edges</a:t>
            </a:r>
            <a:r>
              <a:rPr lang="zh-CN" altLang="en-US" sz="1200" dirty="0">
                <a:effectLst/>
              </a:rPr>
              <a:t>都将被移除，对应的关系也不复存在。</a:t>
            </a:r>
            <a:r>
              <a:rPr lang="zh-CN" altLang="en-US" dirty="0"/>
              <a:t> </a:t>
            </a:r>
            <a:endParaRPr lang="zh-CN" altLang="en-US" dirty="0">
              <a:solidFill>
                <a:srgbClr val="47393A"/>
              </a:solidFill>
              <a:latin typeface="微软雅黑" panose="020B0503020204020204" pitchFamily="34" charset="-122"/>
              <a:ea typeface="微软雅黑" panose="020B0503020204020204" pitchFamily="34" charset="-122"/>
            </a:endParaRPr>
          </a:p>
          <a:p>
            <a:endParaRPr lang="en-US" altLang="zh-CN" dirty="0">
              <a:effectLst/>
              <a:latin typeface="Arial" panose="020B0604020202020204" pitchFamily="34" charset="0"/>
            </a:endParaRPr>
          </a:p>
          <a:p>
            <a:r>
              <a:rPr lang="zh-CN" altLang="en-US" dirty="0">
                <a:effectLst/>
                <a:latin typeface="Arial" panose="020B0604020202020204" pitchFamily="34" charset="0"/>
              </a:rPr>
              <a:t>第二个公式中，条件概率</a:t>
            </a:r>
            <a:r>
              <a:rPr lang="en-US" altLang="zh-CN" dirty="0">
                <a:effectLst/>
                <a:latin typeface="Arial" panose="020B0604020202020204" pitchFamily="34" charset="0"/>
              </a:rPr>
              <a:t>P</a:t>
            </a:r>
            <a:r>
              <a:rPr lang="zh-CN" altLang="en-US" dirty="0">
                <a:effectLst/>
                <a:latin typeface="Arial" panose="020B0604020202020204" pitchFamily="34" charset="0"/>
              </a:rPr>
              <a:t>（</a:t>
            </a:r>
            <a:r>
              <a:rPr lang="en-US" altLang="zh-CN" dirty="0">
                <a:effectLst/>
                <a:latin typeface="Arial" panose="020B0604020202020204" pitchFamily="34" charset="0"/>
              </a:rPr>
              <a:t>Y=Y|Z=Z</a:t>
            </a:r>
            <a:r>
              <a:rPr lang="zh-CN" altLang="en-US" dirty="0">
                <a:effectLst/>
                <a:latin typeface="Arial" panose="020B0604020202020204" pitchFamily="34" charset="0"/>
              </a:rPr>
              <a:t>，</a:t>
            </a:r>
            <a:r>
              <a:rPr lang="en-US" altLang="zh-CN" dirty="0">
                <a:effectLst/>
                <a:latin typeface="Arial" panose="020B0604020202020204" pitchFamily="34" charset="0"/>
              </a:rPr>
              <a:t>X=X</a:t>
            </a:r>
            <a:r>
              <a:rPr lang="zh-CN" altLang="en-US" dirty="0">
                <a:effectLst/>
                <a:latin typeface="Arial" panose="020B0604020202020204" pitchFamily="34" charset="0"/>
              </a:rPr>
              <a:t>）是不变的，因为</a:t>
            </a:r>
            <a:r>
              <a:rPr lang="en-US" altLang="zh-CN" dirty="0">
                <a:effectLst/>
                <a:latin typeface="Arial" panose="020B0604020202020204" pitchFamily="34" charset="0"/>
              </a:rPr>
              <a:t>Y</a:t>
            </a:r>
            <a:r>
              <a:rPr lang="zh-CN" altLang="en-US" dirty="0">
                <a:effectLst/>
                <a:latin typeface="Arial" panose="020B0604020202020204" pitchFamily="34" charset="0"/>
              </a:rPr>
              <a:t>响应</a:t>
            </a:r>
            <a:r>
              <a:rPr lang="en-US" altLang="zh-CN" dirty="0">
                <a:effectLst/>
                <a:latin typeface="Arial" panose="020B0604020202020204" pitchFamily="34" charset="0"/>
              </a:rPr>
              <a:t>X</a:t>
            </a:r>
            <a:r>
              <a:rPr lang="zh-CN" altLang="en-US" dirty="0">
                <a:effectLst/>
                <a:latin typeface="Arial" panose="020B0604020202020204" pitchFamily="34" charset="0"/>
              </a:rPr>
              <a:t>和</a:t>
            </a:r>
            <a:r>
              <a:rPr lang="en-US" altLang="zh-CN" dirty="0">
                <a:effectLst/>
                <a:latin typeface="Arial" panose="020B0604020202020204" pitchFamily="34" charset="0"/>
              </a:rPr>
              <a:t>Z</a:t>
            </a:r>
            <a:r>
              <a:rPr lang="zh-CN" altLang="en-US" dirty="0">
                <a:effectLst/>
                <a:latin typeface="Arial" panose="020B0604020202020204" pitchFamily="34" charset="0"/>
              </a:rPr>
              <a:t>，</a:t>
            </a:r>
            <a:r>
              <a:rPr lang="en-US" altLang="zh-CN" dirty="0">
                <a:effectLst/>
                <a:latin typeface="Arial" panose="020B0604020202020204" pitchFamily="34" charset="0"/>
              </a:rPr>
              <a:t>Y=f</a:t>
            </a:r>
            <a:r>
              <a:rPr lang="zh-CN" altLang="en-US" dirty="0">
                <a:effectLst/>
                <a:latin typeface="Arial" panose="020B0604020202020204" pitchFamily="34" charset="0"/>
              </a:rPr>
              <a:t>（</a:t>
            </a:r>
            <a:r>
              <a:rPr lang="en-US" altLang="zh-CN" dirty="0">
                <a:effectLst/>
                <a:latin typeface="Arial" panose="020B0604020202020204" pitchFamily="34" charset="0"/>
              </a:rPr>
              <a:t>X</a:t>
            </a:r>
            <a:r>
              <a:rPr lang="zh-CN" altLang="en-US" dirty="0">
                <a:effectLst/>
                <a:latin typeface="Arial" panose="020B0604020202020204" pitchFamily="34" charset="0"/>
              </a:rPr>
              <a:t>，</a:t>
            </a:r>
            <a:r>
              <a:rPr lang="en-US" altLang="zh-CN" dirty="0">
                <a:effectLst/>
                <a:latin typeface="Arial" panose="020B0604020202020204" pitchFamily="34" charset="0"/>
              </a:rPr>
              <a:t>Z</a:t>
            </a:r>
            <a:r>
              <a:rPr lang="zh-CN" altLang="en-US" dirty="0">
                <a:effectLst/>
                <a:latin typeface="Arial" panose="020B0604020202020204" pitchFamily="34" charset="0"/>
              </a:rPr>
              <a:t>，</a:t>
            </a:r>
            <a:r>
              <a:rPr lang="en-US" altLang="zh-CN" dirty="0" err="1">
                <a:effectLst/>
                <a:latin typeface="Arial" panose="020B0604020202020204" pitchFamily="34" charset="0"/>
              </a:rPr>
              <a:t>uY</a:t>
            </a:r>
            <a:r>
              <a:rPr lang="zh-CN" altLang="en-US" dirty="0">
                <a:effectLst/>
                <a:latin typeface="Arial" panose="020B0604020202020204" pitchFamily="34" charset="0"/>
              </a:rPr>
              <a:t>）的过程保持不变，无论</a:t>
            </a:r>
            <a:r>
              <a:rPr lang="en-US" altLang="zh-CN" dirty="0">
                <a:effectLst/>
                <a:latin typeface="Arial" panose="020B0604020202020204" pitchFamily="34" charset="0"/>
              </a:rPr>
              <a:t>X</a:t>
            </a:r>
            <a:r>
              <a:rPr lang="zh-CN" altLang="en-US" dirty="0">
                <a:effectLst/>
                <a:latin typeface="Arial" panose="020B0604020202020204" pitchFamily="34" charset="0"/>
              </a:rPr>
              <a:t>是自发变化还是故意操纵。因此，我们可以写出两个不变的方程。</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第三个公式中，因为确定</a:t>
            </a:r>
            <a:r>
              <a:rPr lang="en-US" altLang="zh-CN" dirty="0">
                <a:effectLst/>
                <a:latin typeface="Arial" panose="020B0604020202020204" pitchFamily="34" charset="0"/>
              </a:rPr>
              <a:t>Z</a:t>
            </a:r>
            <a:r>
              <a:rPr lang="zh-CN" altLang="en-US" dirty="0">
                <a:effectLst/>
                <a:latin typeface="Arial" panose="020B0604020202020204" pitchFamily="34" charset="0"/>
              </a:rPr>
              <a:t>的过程不受从</a:t>
            </a:r>
            <a:r>
              <a:rPr lang="en-US" altLang="zh-CN" dirty="0">
                <a:effectLst/>
                <a:latin typeface="Arial" panose="020B0604020202020204" pitchFamily="34" charset="0"/>
              </a:rPr>
              <a:t>Z</a:t>
            </a:r>
            <a:r>
              <a:rPr lang="zh-CN" altLang="en-US" dirty="0">
                <a:effectLst/>
                <a:latin typeface="Arial" panose="020B0604020202020204" pitchFamily="34" charset="0"/>
              </a:rPr>
              <a:t>到</a:t>
            </a:r>
            <a:r>
              <a:rPr lang="en-US" altLang="zh-CN" dirty="0">
                <a:effectLst/>
                <a:latin typeface="Arial" panose="020B0604020202020204" pitchFamily="34" charset="0"/>
              </a:rPr>
              <a:t>X</a:t>
            </a:r>
            <a:r>
              <a:rPr lang="zh-CN" altLang="en-US" dirty="0">
                <a:effectLst/>
                <a:latin typeface="Arial" panose="020B0604020202020204" pitchFamily="34" charset="0"/>
              </a:rPr>
              <a:t>的箭头的影响。在我们的示例中，这意味着男性和女性的比例在干预前后保持不变。</a:t>
            </a:r>
            <a:endParaRPr lang="en-US" altLang="zh-CN" dirty="0">
              <a:effectLst/>
              <a:latin typeface="Arial" panose="020B0604020202020204" pitchFamily="34" charset="0"/>
            </a:endParaRPr>
          </a:p>
          <a:p>
            <a:endParaRPr lang="en-US" altLang="zh-CN" dirty="0">
              <a:solidFill>
                <a:srgbClr val="47393A"/>
              </a:solidFill>
              <a:effectLst/>
              <a:latin typeface="Arial" panose="020B0604020202020204" pitchFamily="34" charset="0"/>
              <a:ea typeface="微软雅黑" panose="020B0503020204020204" pitchFamily="34" charset="-122"/>
            </a:endParaRPr>
          </a:p>
          <a:p>
            <a:r>
              <a:rPr lang="zh-CN" altLang="en-US" dirty="0">
                <a:effectLst/>
                <a:latin typeface="Arial" panose="020B0604020202020204" pitchFamily="34" charset="0"/>
              </a:rPr>
              <a:t>它计算</a:t>
            </a:r>
            <a:r>
              <a:rPr lang="en-US" altLang="zh-CN" dirty="0">
                <a:effectLst/>
                <a:latin typeface="Arial" panose="020B0604020202020204" pitchFamily="34" charset="0"/>
              </a:rPr>
              <a:t>z</a:t>
            </a:r>
            <a:r>
              <a:rPr lang="zh-CN" altLang="en-US" dirty="0">
                <a:effectLst/>
                <a:latin typeface="Arial" panose="020B0604020202020204" pitchFamily="34" charset="0"/>
              </a:rPr>
              <a:t>在取每个值的情况下，</a:t>
            </a:r>
            <a:r>
              <a:rPr lang="en-US" altLang="zh-CN" dirty="0">
                <a:effectLst/>
                <a:latin typeface="Arial" panose="020B0604020202020204" pitchFamily="34" charset="0"/>
              </a:rPr>
              <a:t>X</a:t>
            </a:r>
            <a:r>
              <a:rPr lang="zh-CN" altLang="en-US" dirty="0">
                <a:effectLst/>
                <a:latin typeface="Arial" panose="020B0604020202020204" pitchFamily="34" charset="0"/>
              </a:rPr>
              <a:t>和</a:t>
            </a:r>
            <a:r>
              <a:rPr lang="en-US" altLang="zh-CN" dirty="0">
                <a:effectLst/>
                <a:latin typeface="Arial" panose="020B0604020202020204" pitchFamily="34" charset="0"/>
              </a:rPr>
              <a:t>Y</a:t>
            </a:r>
            <a:r>
              <a:rPr lang="zh-CN" altLang="en-US" dirty="0">
                <a:effectLst/>
                <a:latin typeface="Arial" panose="020B0604020202020204" pitchFamily="34" charset="0"/>
              </a:rPr>
              <a:t>之间的关联，然后对这些值进行平均。该程序称为“调整</a:t>
            </a:r>
            <a:r>
              <a:rPr lang="en-US" altLang="zh-CN" dirty="0">
                <a:effectLst/>
                <a:latin typeface="Arial" panose="020B0604020202020204" pitchFamily="34" charset="0"/>
              </a:rPr>
              <a:t>Z”</a:t>
            </a:r>
            <a:r>
              <a:rPr lang="zh-CN" altLang="en-US" dirty="0">
                <a:effectLst/>
                <a:latin typeface="Arial" panose="020B0604020202020204" pitchFamily="34" charset="0"/>
              </a:rPr>
              <a:t>或“控制</a:t>
            </a:r>
            <a:r>
              <a:rPr lang="en-US" altLang="zh-CN" dirty="0">
                <a:effectLst/>
                <a:latin typeface="Arial" panose="020B0604020202020204" pitchFamily="34" charset="0"/>
              </a:rPr>
              <a:t>Z” </a:t>
            </a:r>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790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如果我们要知道两个变量间的因果关系，比如 </a:t>
            </a:r>
            <a:r>
              <a:rPr lang="en-US" altLang="zh-CN" b="0" i="0" dirty="0">
                <a:solidFill>
                  <a:srgbClr val="121212"/>
                </a:solidFill>
                <a:effectLst/>
                <a:latin typeface="-apple-system"/>
              </a:rPr>
              <a:t>X </a:t>
            </a:r>
            <a:r>
              <a:rPr lang="zh-CN" altLang="en-US" b="0" i="0" dirty="0">
                <a:solidFill>
                  <a:srgbClr val="121212"/>
                </a:solidFill>
                <a:effectLst/>
                <a:latin typeface="-apple-system"/>
              </a:rPr>
              <a:t>对 </a:t>
            </a:r>
            <a:r>
              <a:rPr lang="en-US" altLang="zh-CN" b="0" i="0" dirty="0">
                <a:solidFill>
                  <a:srgbClr val="121212"/>
                </a:solidFill>
                <a:effectLst/>
                <a:latin typeface="-apple-system"/>
              </a:rPr>
              <a:t>Y </a:t>
            </a:r>
            <a:r>
              <a:rPr lang="zh-CN" altLang="en-US" b="0" i="0" dirty="0">
                <a:solidFill>
                  <a:srgbClr val="121212"/>
                </a:solidFill>
                <a:effectLst/>
                <a:latin typeface="-apple-system"/>
              </a:rPr>
              <a:t>的因果关系，那么我们可以通过调整 </a:t>
            </a:r>
            <a:r>
              <a:rPr lang="en-US" altLang="zh-CN" b="0" i="0" dirty="0">
                <a:solidFill>
                  <a:srgbClr val="121212"/>
                </a:solidFill>
                <a:effectLst/>
                <a:latin typeface="-apple-system"/>
              </a:rPr>
              <a:t>X </a:t>
            </a:r>
            <a:r>
              <a:rPr lang="zh-CN" altLang="en-US" b="0" i="0" dirty="0">
                <a:solidFill>
                  <a:srgbClr val="121212"/>
                </a:solidFill>
                <a:effectLst/>
                <a:latin typeface="-apple-system"/>
              </a:rPr>
              <a:t>的父节点（集）来进行。但是很多时候我们</a:t>
            </a:r>
            <a:r>
              <a:rPr lang="zh-CN" altLang="en-US" b="1" i="0" dirty="0">
                <a:solidFill>
                  <a:srgbClr val="121212"/>
                </a:solidFill>
                <a:effectLst/>
                <a:latin typeface="-apple-system"/>
              </a:rPr>
              <a:t>并不能观测所有需要知道的父节点（集）</a:t>
            </a:r>
            <a:r>
              <a:rPr lang="zh-CN" altLang="en-US" b="0" i="0" dirty="0">
                <a:solidFill>
                  <a:srgbClr val="121212"/>
                </a:solidFill>
                <a:effectLst/>
                <a:latin typeface="-apple-system"/>
              </a:rPr>
              <a:t>。所以我们必须诉诸其他节点来分析因果关系。</a:t>
            </a:r>
            <a:r>
              <a:rPr lang="zh-CN" altLang="en-US" b="1" i="0" dirty="0">
                <a:solidFill>
                  <a:srgbClr val="121212"/>
                </a:solidFill>
                <a:effectLst/>
                <a:latin typeface="-apple-system"/>
              </a:rPr>
              <a:t>后门准则</a:t>
            </a:r>
            <a:r>
              <a:rPr lang="zh-CN" altLang="en-US" b="0" i="0" dirty="0">
                <a:solidFill>
                  <a:srgbClr val="121212"/>
                </a:solidFill>
                <a:effectLst/>
                <a:latin typeface="-apple-system"/>
              </a:rPr>
              <a:t>就是其中一种重要的方法。</a:t>
            </a:r>
            <a:endParaRPr lang="en-US" altLang="zh-CN" b="0" i="0" dirty="0">
              <a:solidFill>
                <a:srgbClr val="121212"/>
              </a:solidFill>
              <a:effectLst/>
              <a:latin typeface="-apple-system"/>
            </a:endParaRPr>
          </a:p>
          <a:p>
            <a:endParaRPr lang="en-US" altLang="zh-CN" b="0" i="0" dirty="0">
              <a:solidFill>
                <a:srgbClr val="121212"/>
              </a:solidFill>
              <a:effectLst/>
              <a:latin typeface="-apple-system"/>
              <a:ea typeface="微软雅黑" panose="020B0503020204020204" pitchFamily="34" charset="-122"/>
            </a:endParaRPr>
          </a:p>
          <a:p>
            <a:endParaRPr lang="en-US" altLang="zh-CN" b="0" i="0" dirty="0">
              <a:solidFill>
                <a:srgbClr val="121212"/>
              </a:solidFill>
              <a:effectLst/>
              <a:latin typeface="-apple-system"/>
              <a:ea typeface="微软雅黑" panose="020B0503020204020204" pitchFamily="34" charset="-122"/>
            </a:endParaRPr>
          </a:p>
          <a:p>
            <a:r>
              <a:rPr lang="zh-CN" altLang="en-US" b="0" i="0" dirty="0">
                <a:solidFill>
                  <a:srgbClr val="121212"/>
                </a:solidFill>
                <a:effectLst/>
                <a:latin typeface="-apple-system"/>
                <a:ea typeface="微软雅黑" panose="020B0503020204020204" pitchFamily="34" charset="-122"/>
              </a:rPr>
              <a:t>新的得到的这个公式揭露了两个点：</a:t>
            </a:r>
            <a:endParaRPr lang="en-US" altLang="zh-CN" b="0" i="0" dirty="0">
              <a:solidFill>
                <a:srgbClr val="121212"/>
              </a:solidFill>
              <a:effectLst/>
              <a:latin typeface="-apple-system"/>
              <a:ea typeface="微软雅黑" panose="020B0503020204020204" pitchFamily="34" charset="-122"/>
            </a:endParaRPr>
          </a:p>
          <a:p>
            <a:r>
              <a:rPr lang="en-US" altLang="zh-CN" b="0" i="0" dirty="0">
                <a:solidFill>
                  <a:srgbClr val="121212"/>
                </a:solidFill>
                <a:effectLst/>
                <a:latin typeface="-apple-system"/>
                <a:ea typeface="微软雅黑" panose="020B0503020204020204" pitchFamily="34" charset="-122"/>
              </a:rPr>
              <a:t>1.</a:t>
            </a:r>
            <a:r>
              <a:rPr lang="zh-CN" altLang="en-US" b="0" i="0" dirty="0">
                <a:solidFill>
                  <a:srgbClr val="121212"/>
                </a:solidFill>
                <a:effectLst/>
                <a:latin typeface="-apple-system"/>
                <a:ea typeface="微软雅黑" panose="020B0503020204020204" pitchFamily="34" charset="-122"/>
              </a:rPr>
              <a:t>选择不唯一性，即只要是这一条通路上符合后门准则的变量，我们选择调整该变量并不会影响结果。这个的好处就是我们可以选择更易获得的变量进行调整，以帮我们节省计算成本</a:t>
            </a:r>
            <a:endParaRPr lang="en-US" altLang="zh-CN" b="0" i="0" dirty="0">
              <a:solidFill>
                <a:srgbClr val="121212"/>
              </a:solidFill>
              <a:effectLst/>
              <a:latin typeface="-apple-system"/>
              <a:ea typeface="微软雅黑" panose="020B0503020204020204" pitchFamily="34" charset="-122"/>
            </a:endParaRPr>
          </a:p>
          <a:p>
            <a:r>
              <a:rPr lang="en-US" altLang="zh-CN" b="0" i="0" dirty="0">
                <a:solidFill>
                  <a:srgbClr val="121212"/>
                </a:solidFill>
                <a:effectLst/>
                <a:latin typeface="-apple-system"/>
                <a:ea typeface="微软雅黑" panose="020B0503020204020204" pitchFamily="34" charset="-122"/>
              </a:rPr>
              <a:t>2.</a:t>
            </a:r>
            <a:r>
              <a:rPr lang="zh-CN" altLang="en-US" b="0" i="0" dirty="0">
                <a:solidFill>
                  <a:srgbClr val="121212"/>
                </a:solidFill>
                <a:effectLst/>
                <a:latin typeface="-apple-system"/>
                <a:ea typeface="微软雅黑" panose="020B0503020204020204" pitchFamily="34" charset="-122"/>
              </a:rPr>
              <a:t>可验证性，不同变量调整应得到同样的结果，那么我们可以以此性质来检验答案的合理性</a:t>
            </a:r>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160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latin typeface="PingFang SC"/>
              </a:rPr>
              <a:t>我选择</a:t>
            </a:r>
            <a:r>
              <a:rPr lang="en-US" altLang="zh-CN" b="0" i="0" dirty="0">
                <a:solidFill>
                  <a:srgbClr val="191919"/>
                </a:solidFill>
                <a:effectLst/>
                <a:latin typeface="PingFang SC"/>
              </a:rPr>
              <a:t>《the why of book》,</a:t>
            </a:r>
            <a:r>
              <a:rPr lang="zh-CN" altLang="en-US" b="0" i="0" dirty="0">
                <a:solidFill>
                  <a:srgbClr val="191919"/>
                </a:solidFill>
                <a:effectLst/>
                <a:latin typeface="PingFang SC"/>
              </a:rPr>
              <a:t>他的中文版是</a:t>
            </a:r>
            <a:r>
              <a:rPr lang="en-US" altLang="zh-CN" b="0" i="0" dirty="0">
                <a:solidFill>
                  <a:srgbClr val="191919"/>
                </a:solidFill>
                <a:effectLst/>
                <a:latin typeface="PingFang SC"/>
              </a:rPr>
              <a:t>《</a:t>
            </a:r>
            <a:r>
              <a:rPr lang="zh-CN" altLang="en-US" b="0" i="0" dirty="0">
                <a:solidFill>
                  <a:srgbClr val="191919"/>
                </a:solidFill>
                <a:effectLst/>
                <a:latin typeface="PingFang SC"/>
              </a:rPr>
              <a:t>为什么：关于因果关系的新科学</a:t>
            </a:r>
            <a:r>
              <a:rPr lang="en-US" altLang="zh-CN" b="0" i="0" dirty="0">
                <a:solidFill>
                  <a:srgbClr val="191919"/>
                </a:solidFill>
                <a:effectLst/>
                <a:latin typeface="PingFang SC"/>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latin typeface="PingFang SC"/>
              </a:rPr>
              <a:t>这本书是因果推断和贝叶斯网络的创始人，图灵奖得主朱迪</a:t>
            </a:r>
            <a:r>
              <a:rPr lang="en-US" altLang="zh-CN" b="0" i="0" dirty="0">
                <a:solidFill>
                  <a:srgbClr val="191919"/>
                </a:solidFill>
                <a:effectLst/>
                <a:latin typeface="PingFang SC"/>
              </a:rPr>
              <a:t>·</a:t>
            </a:r>
            <a:r>
              <a:rPr lang="zh-CN" altLang="en-US" b="0" i="0" dirty="0">
                <a:solidFill>
                  <a:srgbClr val="191919"/>
                </a:solidFill>
                <a:effectLst/>
                <a:latin typeface="PingFang SC"/>
              </a:rPr>
              <a:t>珀尔和科普作家 达纳</a:t>
            </a:r>
            <a:r>
              <a:rPr lang="en-US" altLang="zh-CN" b="0" i="0" dirty="0">
                <a:solidFill>
                  <a:srgbClr val="191919"/>
                </a:solidFill>
                <a:effectLst/>
                <a:latin typeface="PingFang SC"/>
              </a:rPr>
              <a:t>·</a:t>
            </a:r>
            <a:r>
              <a:rPr lang="zh-CN" altLang="en-US" b="0" i="0" dirty="0">
                <a:solidFill>
                  <a:srgbClr val="191919"/>
                </a:solidFill>
                <a:effectLst/>
                <a:latin typeface="PingFang SC"/>
              </a:rPr>
              <a:t>麦肯齐合作完成的一本因果推断的入门书。</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latin typeface="PingFang SC"/>
              </a:rPr>
              <a:t>珀尔的核心观点就是我们人脑远比数据聪明，数据不了解因果，而人类的思维可以推断出因果。</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即统计学关注总结数据，而因果推断关注于解释数据。</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91919"/>
                </a:solidFill>
                <a:effectLst/>
                <a:latin typeface="PingFang SC"/>
              </a:rPr>
              <a:t> </a:t>
            </a:r>
            <a:r>
              <a:rPr lang="zh-CN" altLang="en-US" b="0" i="0" dirty="0">
                <a:solidFill>
                  <a:srgbClr val="191919"/>
                </a:solidFill>
                <a:effectLst/>
                <a:latin typeface="PingFang SC"/>
              </a:rPr>
              <a:t>因果推断（我认为是学科）的贡献：</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latin typeface="PingFang SC"/>
              </a:rPr>
              <a:t>贡献一、摩根说过“每一门蒸蒸日上的科学都是在其符号系统的基础上繁荣发展起来的”</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21212"/>
                </a:solidFill>
                <a:effectLst/>
                <a:latin typeface="-apple-system"/>
              </a:rPr>
              <a:t>Pearl</a:t>
            </a:r>
            <a:r>
              <a:rPr lang="zh-CN" altLang="en-US" b="0" i="0" dirty="0">
                <a:solidFill>
                  <a:srgbClr val="121212"/>
                </a:solidFill>
                <a:effectLst/>
                <a:latin typeface="-apple-system"/>
              </a:rPr>
              <a:t>提到的第一个问题就是，统计学中对于因果性研究的语言是缺失。</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为此，因果推断的正式提出</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描述因果的语言</a:t>
            </a:r>
            <a:r>
              <a:rPr kumimoji="0" lang="zh-CN" altLang="en-US" sz="1200" b="0" i="0" u="none" strike="noStrike" kern="1200" cap="none" spc="0" normalizeH="0" baseline="0" noProof="0" dirty="0">
                <a:ln>
                  <a:noFill/>
                </a:ln>
                <a:solidFill>
                  <a:srgbClr val="121212"/>
                </a:solidFill>
                <a:effectLst/>
                <a:uLnTx/>
                <a:uFillTx/>
                <a:latin typeface="-apple-system"/>
                <a:ea typeface="微软雅黑" panose="020B0503020204020204" pitchFamily="34" charset="-122"/>
              </a:rPr>
              <a:t>。</a:t>
            </a:r>
            <a:r>
              <a:rPr lang="zh-CN" altLang="en-US" b="0" i="0" dirty="0">
                <a:solidFill>
                  <a:srgbClr val="121212"/>
                </a:solidFill>
                <a:effectLst/>
                <a:latin typeface="-apple-system"/>
              </a:rPr>
              <a:t>书中，</a:t>
            </a:r>
            <a:r>
              <a:rPr lang="en-US" altLang="zh-CN" b="0" i="0" dirty="0">
                <a:solidFill>
                  <a:srgbClr val="121212"/>
                </a:solidFill>
                <a:effectLst/>
                <a:latin typeface="-apple-system"/>
              </a:rPr>
              <a:t>Pearl</a:t>
            </a:r>
            <a:r>
              <a:rPr lang="zh-CN" altLang="en-US" b="0" i="0" dirty="0">
                <a:solidFill>
                  <a:srgbClr val="121212"/>
                </a:solidFill>
                <a:effectLst/>
                <a:latin typeface="-apple-system"/>
              </a:rPr>
              <a:t>介绍了多种表示因果的形式，例如</a:t>
            </a: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因果图</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SCM</a:t>
            </a:r>
            <a:r>
              <a:rPr kumimoji="0" lang="zh-CN" altLang="en-US" sz="1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、符号语言、方程</a:t>
            </a:r>
            <a:r>
              <a:rPr lang="zh-CN" altLang="en-US" b="0" i="0" dirty="0">
                <a:solidFill>
                  <a:srgbClr val="121212"/>
                </a:solidFill>
                <a:effectLst/>
                <a:latin typeface="-apple-system"/>
              </a:rPr>
              <a:t>等等，作者推崇的是因果图</a:t>
            </a:r>
            <a:r>
              <a:rPr lang="en-US" altLang="zh-CN" b="0" i="0" dirty="0">
                <a:solidFill>
                  <a:srgbClr val="121212"/>
                </a:solidFill>
                <a:effectLst/>
                <a:latin typeface="-apple-system"/>
              </a:rPr>
              <a:t>-SCM</a:t>
            </a:r>
            <a:r>
              <a:rPr lang="zh-CN" altLang="en-US" b="0" i="0" dirty="0">
                <a:solidFill>
                  <a:srgbClr val="121212"/>
                </a:solidFill>
                <a:effectLst/>
                <a:latin typeface="-apple-system"/>
              </a:rPr>
              <a:t>，也在后文做了大量的讲解。</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贡献二、</a:t>
            </a:r>
            <a:r>
              <a:rPr kumimoji="0" lang="zh-CN" altLang="en-US" sz="12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rPr>
              <a:t>解释了如何在</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不实际实施干预</a:t>
            </a:r>
            <a:r>
              <a:rPr kumimoji="0" lang="zh-CN" altLang="en-US" sz="12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rPr>
              <a:t>的情况下预测干预的效果，即解决“反事实”问题。随后也会解释到。</a:t>
            </a:r>
            <a:endParaRPr kumimoji="0" lang="en-US" altLang="zh-CN" sz="12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91919"/>
              </a:solidFill>
              <a:effectLst/>
              <a:uLnTx/>
              <a:uFillTx/>
              <a:latin typeface="PingFang SC"/>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B3026D33-AFDE-40D5-A2E5-85BA02A6E706}" type="slidenum">
              <a:rPr lang="zh-CN" altLang="en-US" smtClean="0"/>
              <a:t>2</a:t>
            </a:fld>
            <a:endParaRPr lang="zh-CN" altLang="en-US"/>
          </a:p>
        </p:txBody>
      </p:sp>
    </p:spTree>
    <p:extLst>
      <p:ext uri="{BB962C8B-B14F-4D97-AF65-F5344CB8AC3E}">
        <p14:creationId xmlns:p14="http://schemas.microsoft.com/office/powerpoint/2010/main" val="149705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这个例子的因果图如下图所示。遗憾的是，我们无法收集吸烟基因 </a:t>
            </a:r>
            <a:r>
              <a:rPr lang="en-US" altLang="zh-CN" b="0" i="0" dirty="0">
                <a:solidFill>
                  <a:srgbClr val="121212"/>
                </a:solidFill>
                <a:effectLst/>
                <a:latin typeface="-apple-system"/>
              </a:rPr>
              <a:t>U </a:t>
            </a:r>
            <a:r>
              <a:rPr lang="zh-CN" altLang="en-US" b="0" i="0" dirty="0">
                <a:solidFill>
                  <a:srgbClr val="121212"/>
                </a:solidFill>
                <a:effectLst/>
                <a:latin typeface="-apple-system"/>
              </a:rPr>
              <a:t>的数据，所以我们无法使用后门准则来阻断后门路径 </a:t>
            </a:r>
            <a:r>
              <a:rPr lang="en-US" altLang="zh-CN" b="0" i="0" dirty="0">
                <a:solidFill>
                  <a:srgbClr val="121212"/>
                </a:solidFill>
                <a:effectLst/>
                <a:latin typeface="-apple-system"/>
              </a:rPr>
              <a:t>X←U→Y </a:t>
            </a:r>
            <a:r>
              <a:rPr lang="zh-CN" altLang="en-US" b="0" i="0" dirty="0">
                <a:solidFill>
                  <a:srgbClr val="121212"/>
                </a:solidFill>
                <a:effectLst/>
                <a:latin typeface="-apple-system"/>
              </a:rPr>
              <a:t>。在这种情况下，我们可以引入前门准则：首先，我们观测“吸烟”对“焦油沉积”的平均因果效应；然后，我们观测“焦油沉积”对“癌症”的平均因果效应；最后我们将两者联立起来求出“吸烟”对“癌症”的因果效应。</a:t>
            </a:r>
            <a:endParaRPr lang="en-US" altLang="zh-CN" b="0" i="0" dirty="0">
              <a:solidFill>
                <a:srgbClr val="121212"/>
              </a:solidFill>
              <a:effectLst/>
              <a:latin typeface="-apple-system"/>
            </a:endParaRPr>
          </a:p>
          <a:p>
            <a:endParaRPr lang="en-US" altLang="zh-CN" b="0" i="0" dirty="0">
              <a:solidFill>
                <a:srgbClr val="121212"/>
              </a:solidFill>
              <a:effectLst/>
              <a:latin typeface="-apple-system"/>
              <a:ea typeface="微软雅黑" panose="020B0503020204020204" pitchFamily="34" charset="-122"/>
            </a:endParaRPr>
          </a:p>
          <a:p>
            <a:pPr marL="228600" indent="-228600">
              <a:buAutoNum type="arabicPeriod"/>
            </a:pPr>
            <a:r>
              <a:rPr lang="zh-CN" altLang="en-US" b="0" i="0" dirty="0">
                <a:solidFill>
                  <a:srgbClr val="121212"/>
                </a:solidFill>
                <a:effectLst/>
                <a:latin typeface="-apple-system"/>
              </a:rPr>
              <a:t> </a:t>
            </a:r>
            <a:r>
              <a:rPr lang="en-US" altLang="zh-CN" b="0" i="0" dirty="0">
                <a:solidFill>
                  <a:srgbClr val="121212"/>
                </a:solidFill>
                <a:effectLst/>
                <a:latin typeface="-apple-system"/>
              </a:rPr>
              <a:t>X </a:t>
            </a:r>
            <a:r>
              <a:rPr lang="zh-CN" altLang="en-US" b="0" i="0" dirty="0">
                <a:solidFill>
                  <a:srgbClr val="121212"/>
                </a:solidFill>
                <a:effectLst/>
                <a:latin typeface="-apple-system"/>
              </a:rPr>
              <a:t>对 </a:t>
            </a:r>
            <a:r>
              <a:rPr lang="en-US" altLang="zh-CN" b="0" i="0" dirty="0">
                <a:solidFill>
                  <a:srgbClr val="121212"/>
                </a:solidFill>
                <a:effectLst/>
                <a:latin typeface="-apple-system"/>
              </a:rPr>
              <a:t>Z </a:t>
            </a:r>
            <a:r>
              <a:rPr lang="zh-CN" altLang="en-US" b="0" i="0" dirty="0">
                <a:solidFill>
                  <a:srgbClr val="121212"/>
                </a:solidFill>
                <a:effectLst/>
                <a:latin typeface="-apple-system"/>
              </a:rPr>
              <a:t>的因果效应是直接可以通过数据得到的，没有混杂，没有后门，也不需要用后门路径，所以直接可以得到</a:t>
            </a:r>
            <a:endParaRPr lang="en-US" altLang="zh-CN" b="0" i="0" dirty="0">
              <a:solidFill>
                <a:srgbClr val="121212"/>
              </a:solidFill>
              <a:effectLst/>
              <a:latin typeface="-apple-system"/>
              <a:ea typeface="微软雅黑" panose="020B0503020204020204" pitchFamily="34" charset="-122"/>
            </a:endParaRPr>
          </a:p>
          <a:p>
            <a:pPr marL="228600" indent="-228600">
              <a:buAutoNum type="arabicPeriod"/>
            </a:pPr>
            <a:r>
              <a:rPr lang="zh-CN" altLang="en-US" b="0" i="0" dirty="0">
                <a:solidFill>
                  <a:srgbClr val="121212"/>
                </a:solidFill>
                <a:effectLst/>
                <a:latin typeface="-apple-system"/>
              </a:rPr>
              <a:t>接下来， </a:t>
            </a:r>
            <a:r>
              <a:rPr lang="en-US" altLang="zh-CN" b="0" i="0" dirty="0">
                <a:solidFill>
                  <a:srgbClr val="121212"/>
                </a:solidFill>
                <a:effectLst/>
                <a:latin typeface="-apple-system"/>
              </a:rPr>
              <a:t>Z </a:t>
            </a:r>
            <a:r>
              <a:rPr lang="zh-CN" altLang="en-US" b="0" i="0" dirty="0">
                <a:solidFill>
                  <a:srgbClr val="121212"/>
                </a:solidFill>
                <a:effectLst/>
                <a:latin typeface="-apple-system"/>
              </a:rPr>
              <a:t>对 </a:t>
            </a:r>
            <a:r>
              <a:rPr lang="en-US" altLang="zh-CN" b="0" i="0" dirty="0">
                <a:solidFill>
                  <a:srgbClr val="121212"/>
                </a:solidFill>
                <a:effectLst/>
                <a:latin typeface="-apple-system"/>
              </a:rPr>
              <a:t>Y </a:t>
            </a:r>
            <a:r>
              <a:rPr lang="zh-CN" altLang="en-US" b="0" i="0" dirty="0">
                <a:solidFill>
                  <a:srgbClr val="121212"/>
                </a:solidFill>
                <a:effectLst/>
                <a:latin typeface="-apple-system"/>
              </a:rPr>
              <a:t>的因果效应，两者存在一个共因 </a:t>
            </a:r>
            <a:r>
              <a:rPr lang="en-US" altLang="zh-CN" b="0" i="0" dirty="0">
                <a:solidFill>
                  <a:srgbClr val="121212"/>
                </a:solidFill>
                <a:effectLst/>
                <a:latin typeface="-apple-system"/>
              </a:rPr>
              <a:t>U </a:t>
            </a:r>
            <a:r>
              <a:rPr lang="zh-CN" altLang="en-US" b="0" i="0" dirty="0">
                <a:solidFill>
                  <a:srgbClr val="121212"/>
                </a:solidFill>
                <a:effectLst/>
                <a:latin typeface="-apple-system"/>
              </a:rPr>
              <a:t>，因此存在混杂，可以用后门路径调整，但由于 </a:t>
            </a:r>
            <a:r>
              <a:rPr lang="en-US" altLang="zh-CN" b="0" i="0" dirty="0">
                <a:solidFill>
                  <a:srgbClr val="121212"/>
                </a:solidFill>
                <a:effectLst/>
                <a:latin typeface="-apple-system"/>
              </a:rPr>
              <a:t>U </a:t>
            </a:r>
            <a:r>
              <a:rPr lang="zh-CN" altLang="en-US" b="0" i="0" dirty="0">
                <a:solidFill>
                  <a:srgbClr val="121212"/>
                </a:solidFill>
                <a:effectLst/>
                <a:latin typeface="-apple-system"/>
              </a:rPr>
              <a:t>是未观测的变量，所以我们对 </a:t>
            </a:r>
            <a:r>
              <a:rPr lang="en-US" altLang="zh-CN" b="0" i="0" dirty="0">
                <a:solidFill>
                  <a:srgbClr val="121212"/>
                </a:solidFill>
                <a:effectLst/>
                <a:latin typeface="-apple-system"/>
              </a:rPr>
              <a:t>X </a:t>
            </a:r>
            <a:r>
              <a:rPr lang="zh-CN" altLang="en-US" b="0" i="0" dirty="0">
                <a:solidFill>
                  <a:srgbClr val="121212"/>
                </a:solidFill>
                <a:effectLst/>
                <a:latin typeface="-apple-system"/>
              </a:rPr>
              <a:t>进行调整，即以 </a:t>
            </a:r>
            <a:r>
              <a:rPr lang="en-US" altLang="zh-CN" b="0" i="0" dirty="0">
                <a:solidFill>
                  <a:srgbClr val="121212"/>
                </a:solidFill>
                <a:effectLst/>
                <a:latin typeface="-apple-system"/>
              </a:rPr>
              <a:t>X </a:t>
            </a:r>
            <a:r>
              <a:rPr lang="zh-CN" altLang="en-US" b="0" i="0" dirty="0">
                <a:solidFill>
                  <a:srgbClr val="121212"/>
                </a:solidFill>
                <a:effectLst/>
                <a:latin typeface="-apple-system"/>
              </a:rPr>
              <a:t>为条件，来阻断 </a:t>
            </a:r>
            <a:r>
              <a:rPr lang="en-US" altLang="zh-CN" b="0" i="0" dirty="0">
                <a:solidFill>
                  <a:srgbClr val="121212"/>
                </a:solidFill>
                <a:effectLst/>
                <a:latin typeface="-apple-system"/>
              </a:rPr>
              <a:t>Z←X←U→Y </a:t>
            </a:r>
            <a:r>
              <a:rPr lang="zh-CN" altLang="en-US" b="0" i="0" dirty="0">
                <a:solidFill>
                  <a:srgbClr val="121212"/>
                </a:solidFill>
                <a:effectLst/>
                <a:latin typeface="-apple-system"/>
              </a:rPr>
              <a:t>，根据后门调整公式可得</a:t>
            </a:r>
            <a:endParaRPr lang="en-US" altLang="zh-CN" b="0" i="0" dirty="0">
              <a:solidFill>
                <a:srgbClr val="121212"/>
              </a:solidFill>
              <a:effectLst/>
              <a:latin typeface="-apple-system"/>
            </a:endParaRPr>
          </a:p>
          <a:p>
            <a:pPr marL="228600" indent="-228600">
              <a:buAutoNum type="arabicPeriod"/>
            </a:pPr>
            <a:endParaRPr lang="en-US" altLang="zh-CN" b="0" i="0" dirty="0">
              <a:solidFill>
                <a:srgbClr val="121212"/>
              </a:solidFill>
              <a:effectLst/>
              <a:latin typeface="-apple-system"/>
              <a:ea typeface="微软雅黑" panose="020B0503020204020204" pitchFamily="34" charset="-122"/>
            </a:endParaRPr>
          </a:p>
          <a:p>
            <a:pPr marL="228600" indent="-228600">
              <a:buAutoNum type="arabicPeriod"/>
            </a:pPr>
            <a:r>
              <a:rPr lang="zh-CN" altLang="en-US" dirty="0">
                <a:hlinkClick r:id="rId3"/>
              </a:rPr>
              <a:t>因果推理初探（</a:t>
            </a:r>
            <a:r>
              <a:rPr lang="en-US" altLang="zh-CN" dirty="0">
                <a:hlinkClick r:id="rId3"/>
              </a:rPr>
              <a:t>5</a:t>
            </a:r>
            <a:r>
              <a:rPr lang="zh-CN" altLang="en-US" dirty="0">
                <a:hlinkClick r:id="rId3"/>
              </a:rPr>
              <a:t>）</a:t>
            </a:r>
            <a:r>
              <a:rPr lang="en-US" altLang="zh-CN" dirty="0">
                <a:hlinkClick r:id="rId3"/>
              </a:rPr>
              <a:t>——</a:t>
            </a:r>
            <a:r>
              <a:rPr lang="zh-CN" altLang="en-US" dirty="0">
                <a:hlinkClick r:id="rId3"/>
              </a:rPr>
              <a:t>干预工具（上） </a:t>
            </a:r>
            <a:r>
              <a:rPr lang="en-US" altLang="zh-CN" dirty="0">
                <a:hlinkClick r:id="rId3"/>
              </a:rPr>
              <a:t>- </a:t>
            </a:r>
            <a:r>
              <a:rPr lang="zh-CN" altLang="en-US" dirty="0">
                <a:hlinkClick r:id="rId3"/>
              </a:rPr>
              <a:t>知乎 </a:t>
            </a:r>
            <a:r>
              <a:rPr lang="en-US" altLang="zh-CN" dirty="0">
                <a:hlinkClick r:id="rId3"/>
              </a:rPr>
              <a:t>(zhihu.com)</a:t>
            </a:r>
            <a:endParaRPr lang="en-US" altLang="zh-CN" b="0" i="0" dirty="0">
              <a:solidFill>
                <a:srgbClr val="121212"/>
              </a:solidFill>
              <a:effectLst/>
              <a:latin typeface="-apple-system"/>
              <a:ea typeface="微软雅黑" panose="020B0503020204020204" pitchFamily="34" charset="-122"/>
            </a:endParaRPr>
          </a:p>
          <a:p>
            <a:pPr marL="228600" indent="-228600">
              <a:buAutoNum type="arabicPeriod"/>
            </a:pPr>
            <a:endParaRPr lang="zh-CN" altLang="en-US"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303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697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solidFill>
                  <a:srgbClr val="47393A"/>
                </a:solidFill>
                <a:latin typeface="微软雅黑" panose="020B0503020204020204" pitchFamily="34" charset="-122"/>
                <a:ea typeface="微软雅黑" panose="020B0503020204020204" pitchFamily="34" charset="-122"/>
              </a:rPr>
              <a:t>实际上，这个调整公式的运用可以看成后门准则的一种特殊情况，</a:t>
            </a:r>
            <a:endParaRPr lang="en-US" altLang="zh-CN" sz="1400" dirty="0">
              <a:solidFill>
                <a:srgbClr val="47393A"/>
              </a:solidFill>
              <a:latin typeface="微软雅黑" panose="020B0503020204020204" pitchFamily="34" charset="-122"/>
              <a:ea typeface="微软雅黑" panose="020B0503020204020204" pitchFamily="34" charset="-122"/>
            </a:endParaRPr>
          </a:p>
          <a:p>
            <a:r>
              <a:rPr lang="zh-CN" altLang="en-US" sz="1400" dirty="0">
                <a:solidFill>
                  <a:srgbClr val="47393A"/>
                </a:solidFill>
                <a:latin typeface="微软雅黑" panose="020B0503020204020204" pitchFamily="34" charset="-122"/>
                <a:ea typeface="微软雅黑" panose="020B0503020204020204" pitchFamily="34" charset="-122"/>
              </a:rPr>
              <a:t>增加了条件干预的概念</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287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dirty="0">
                <a:solidFill>
                  <a:srgbClr val="121212"/>
                </a:solidFill>
                <a:effectLst/>
                <a:latin typeface="-apple-system"/>
              </a:rPr>
              <a:t>前门调整和后门调整神奇的地方就在于，我们在消除了</a:t>
            </a:r>
            <a:r>
              <a:rPr lang="en-US" altLang="zh-CN" sz="1400" b="0" i="0" dirty="0">
                <a:solidFill>
                  <a:srgbClr val="121212"/>
                </a:solidFill>
                <a:effectLst/>
                <a:latin typeface="-apple-system"/>
              </a:rPr>
              <a:t>do</a:t>
            </a:r>
            <a:r>
              <a:rPr lang="zh-CN" altLang="en-US" sz="1400" b="0" i="0" dirty="0">
                <a:solidFill>
                  <a:srgbClr val="121212"/>
                </a:solidFill>
                <a:effectLst/>
                <a:latin typeface="-apple-system"/>
              </a:rPr>
              <a:t>运算的情况下进行了干预，也就是说</a:t>
            </a:r>
            <a:r>
              <a:rPr lang="zh-CN" altLang="en-US" sz="1400" b="1" i="0" dirty="0">
                <a:solidFill>
                  <a:srgbClr val="121212"/>
                </a:solidFill>
                <a:effectLst/>
                <a:latin typeface="-apple-system"/>
              </a:rPr>
              <a:t>我们仅仅使用观测数据，仅仅使用已知的分布，就能够估计变量之间的因果效应</a:t>
            </a:r>
            <a:r>
              <a:rPr lang="en-US" altLang="zh-CN" sz="1400" b="1" i="0" dirty="0">
                <a:solidFill>
                  <a:srgbClr val="121212"/>
                </a:solidFill>
                <a:effectLst/>
                <a:latin typeface="-apple-system"/>
              </a:rPr>
              <a:t>.</a:t>
            </a:r>
          </a:p>
          <a:p>
            <a:r>
              <a:rPr lang="zh-CN" altLang="en-US" sz="1400" b="0" i="0" dirty="0">
                <a:solidFill>
                  <a:srgbClr val="121212"/>
                </a:solidFill>
                <a:effectLst/>
                <a:latin typeface="-apple-system"/>
              </a:rPr>
              <a:t>但是从实践中看，这两种方法还有一些困难。比如前门和后门调整公式中，都出现了</a:t>
            </a:r>
            <a:r>
              <a:rPr lang="zh-CN" altLang="en-US" sz="1400" b="1" i="0" dirty="0">
                <a:solidFill>
                  <a:srgbClr val="121212"/>
                </a:solidFill>
                <a:effectLst/>
                <a:latin typeface="-apple-system"/>
              </a:rPr>
              <a:t>对 </a:t>
            </a:r>
            <a:r>
              <a:rPr lang="en-US" altLang="zh-CN" sz="1400" b="1" i="0" dirty="0">
                <a:solidFill>
                  <a:srgbClr val="121212"/>
                </a:solidFill>
                <a:effectLst/>
                <a:latin typeface="-apple-system"/>
              </a:rPr>
              <a:t>Z </a:t>
            </a:r>
            <a:r>
              <a:rPr lang="zh-CN" altLang="en-US" sz="1400" b="1" i="0" dirty="0">
                <a:solidFill>
                  <a:srgbClr val="121212"/>
                </a:solidFill>
                <a:effectLst/>
                <a:latin typeface="-apple-system"/>
              </a:rPr>
              <a:t>的概率求和</a:t>
            </a:r>
            <a:r>
              <a:rPr lang="zh-CN" altLang="en-US" sz="1400" b="0" i="0" dirty="0">
                <a:solidFill>
                  <a:srgbClr val="121212"/>
                </a:solidFill>
                <a:effectLst/>
                <a:latin typeface="-apple-system"/>
              </a:rPr>
              <a:t>，也就是说我们必须将</a:t>
            </a:r>
            <a:r>
              <a:rPr lang="zh-CN" altLang="en-US" sz="1400" b="1" i="0" dirty="0">
                <a:solidFill>
                  <a:srgbClr val="121212"/>
                </a:solidFill>
                <a:effectLst/>
                <a:latin typeface="-apple-system"/>
              </a:rPr>
              <a:t> </a:t>
            </a:r>
            <a:r>
              <a:rPr lang="en-US" altLang="zh-CN" sz="1400" b="1" i="0" dirty="0">
                <a:solidFill>
                  <a:srgbClr val="121212"/>
                </a:solidFill>
                <a:effectLst/>
                <a:latin typeface="-apple-system"/>
              </a:rPr>
              <a:t>Z </a:t>
            </a:r>
            <a:r>
              <a:rPr lang="zh-CN" altLang="en-US" sz="1400" b="1" i="0" dirty="0">
                <a:solidFill>
                  <a:srgbClr val="121212"/>
                </a:solidFill>
                <a:effectLst/>
                <a:latin typeface="-apple-system"/>
              </a:rPr>
              <a:t>的每一种可取的值罗列</a:t>
            </a:r>
            <a:r>
              <a:rPr lang="zh-CN" altLang="en-US" sz="1400" b="0" i="0" dirty="0">
                <a:solidFill>
                  <a:srgbClr val="121212"/>
                </a:solidFill>
                <a:effectLst/>
                <a:latin typeface="-apple-system"/>
              </a:rPr>
              <a:t>出来计算概率然后求和。如果 </a:t>
            </a:r>
            <a:r>
              <a:rPr lang="en-US" altLang="zh-CN" sz="1400" b="0" i="0" dirty="0">
                <a:solidFill>
                  <a:srgbClr val="121212"/>
                </a:solidFill>
                <a:effectLst/>
                <a:latin typeface="-apple-system"/>
              </a:rPr>
              <a:t>Z </a:t>
            </a:r>
            <a:r>
              <a:rPr lang="zh-CN" altLang="en-US" sz="1400" b="0" i="0" dirty="0">
                <a:solidFill>
                  <a:srgbClr val="121212"/>
                </a:solidFill>
                <a:effectLst/>
                <a:latin typeface="-apple-system"/>
              </a:rPr>
              <a:t>的可取值非常多的话，这个求和也是计算量很大的。借助</a:t>
            </a:r>
            <a:r>
              <a:rPr lang="zh-CN" altLang="en-US" sz="1400" b="1" i="0" dirty="0">
                <a:solidFill>
                  <a:srgbClr val="121212"/>
                </a:solidFill>
                <a:effectLst/>
                <a:latin typeface="-apple-system"/>
              </a:rPr>
              <a:t>逆概率加权</a:t>
            </a:r>
            <a:r>
              <a:rPr lang="zh-CN" altLang="en-US" sz="1400" b="0" i="0" dirty="0">
                <a:solidFill>
                  <a:srgbClr val="121212"/>
                </a:solidFill>
                <a:effectLst/>
                <a:latin typeface="-apple-system"/>
              </a:rPr>
              <a:t>这个方法，我们可以适当地避开这个问题。</a:t>
            </a:r>
            <a:endParaRPr lang="zh-CN" altLang="en-US" sz="1400"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3882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0274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b="0" i="0" dirty="0">
                <a:solidFill>
                  <a:srgbClr val="121212"/>
                </a:solidFill>
                <a:effectLst/>
                <a:latin typeface="-apple-system"/>
              </a:rPr>
              <a:t>然后再看 </a:t>
            </a:r>
            <a:r>
              <a:rPr lang="en-US" altLang="zh-CN" sz="2000" b="0" i="0" dirty="0">
                <a:solidFill>
                  <a:srgbClr val="121212"/>
                </a:solidFill>
                <a:effectLst/>
                <a:latin typeface="-apple-system"/>
              </a:rPr>
              <a:t>Z </a:t>
            </a:r>
            <a:r>
              <a:rPr lang="zh-CN" altLang="en-US" sz="2000" b="0" i="0" dirty="0">
                <a:solidFill>
                  <a:srgbClr val="121212"/>
                </a:solidFill>
                <a:effectLst/>
                <a:latin typeface="-apple-system"/>
              </a:rPr>
              <a:t>，对于 </a:t>
            </a:r>
            <a:r>
              <a:rPr lang="en-US" altLang="zh-CN" sz="2000" b="0" i="0" dirty="0">
                <a:solidFill>
                  <a:srgbClr val="121212"/>
                </a:solidFill>
                <a:effectLst/>
                <a:latin typeface="-apple-system"/>
              </a:rPr>
              <a:t>Z→Y </a:t>
            </a:r>
            <a:r>
              <a:rPr lang="zh-CN" altLang="en-US" sz="2000" b="0" i="0" dirty="0">
                <a:solidFill>
                  <a:srgbClr val="121212"/>
                </a:solidFill>
                <a:effectLst/>
                <a:latin typeface="-apple-system"/>
              </a:rPr>
              <a:t>来说是有两条后门路径的。一条是 </a:t>
            </a:r>
            <a:r>
              <a:rPr lang="en-US" altLang="zh-CN" sz="2000" b="0" i="0" dirty="0">
                <a:solidFill>
                  <a:srgbClr val="121212"/>
                </a:solidFill>
                <a:effectLst/>
                <a:latin typeface="-apple-system"/>
              </a:rPr>
              <a:t>Z←X→Y </a:t>
            </a:r>
            <a:r>
              <a:rPr lang="zh-CN" altLang="en-US" sz="2000" b="0" i="0" dirty="0">
                <a:solidFill>
                  <a:srgbClr val="121212"/>
                </a:solidFill>
                <a:effectLst/>
                <a:latin typeface="-apple-system"/>
              </a:rPr>
              <a:t>，由于已经以 </a:t>
            </a:r>
            <a:r>
              <a:rPr lang="en-US" altLang="zh-CN" sz="2000" b="0" i="0" dirty="0">
                <a:solidFill>
                  <a:srgbClr val="121212"/>
                </a:solidFill>
                <a:effectLst/>
                <a:latin typeface="-apple-system"/>
              </a:rPr>
              <a:t>X </a:t>
            </a:r>
            <a:r>
              <a:rPr lang="zh-CN" altLang="en-US" sz="2000" b="0" i="0" dirty="0">
                <a:solidFill>
                  <a:srgbClr val="121212"/>
                </a:solidFill>
                <a:effectLst/>
                <a:latin typeface="-apple-system"/>
              </a:rPr>
              <a:t>为条件了，所以这条路径已经被阻断了。还有一条是 </a:t>
            </a:r>
            <a:r>
              <a:rPr lang="en-US" altLang="zh-CN" sz="2000" b="0" i="0" dirty="0">
                <a:solidFill>
                  <a:srgbClr val="121212"/>
                </a:solidFill>
                <a:effectLst/>
                <a:latin typeface="-apple-system"/>
              </a:rPr>
              <a:t>Z←I→Y </a:t>
            </a:r>
            <a:r>
              <a:rPr lang="zh-CN" altLang="en-US" sz="2000" b="0" i="0" dirty="0">
                <a:solidFill>
                  <a:srgbClr val="121212"/>
                </a:solidFill>
                <a:effectLst/>
                <a:latin typeface="-apple-system"/>
              </a:rPr>
              <a:t>，这条路径，如果以 </a:t>
            </a:r>
            <a:r>
              <a:rPr lang="en-US" altLang="zh-CN" sz="2000" b="0" i="0" dirty="0">
                <a:solidFill>
                  <a:srgbClr val="121212"/>
                </a:solidFill>
                <a:effectLst/>
                <a:latin typeface="-apple-system"/>
              </a:rPr>
              <a:t>I </a:t>
            </a:r>
            <a:r>
              <a:rPr lang="zh-CN" altLang="en-US" sz="2000" b="0" i="0" dirty="0">
                <a:solidFill>
                  <a:srgbClr val="121212"/>
                </a:solidFill>
                <a:effectLst/>
                <a:latin typeface="-apple-system"/>
              </a:rPr>
              <a:t>为条件，也会被阻断。</a:t>
            </a:r>
            <a:endParaRPr lang="zh-CN" altLang="en-US" sz="1400"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2257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357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我的分享将从左边这三个大方向展开</a:t>
            </a:r>
            <a:endParaRPr lang="en-US" altLang="zh-CN" dirty="0"/>
          </a:p>
          <a:p>
            <a:r>
              <a:rPr lang="zh-CN" altLang="en-US" dirty="0"/>
              <a:t>右侧就是因果之梯，是珀尔观点的核心总结，他分了三级台阶：</a:t>
            </a:r>
            <a:endParaRPr lang="en-US" altLang="zh-CN" dirty="0"/>
          </a:p>
          <a:p>
            <a:r>
              <a:rPr lang="zh-CN" altLang="en-US" dirty="0"/>
              <a:t>第一阶梯是关联，关联是基于现有数据的，仅仅是基于被动观察来做出预测，</a:t>
            </a:r>
            <a:endParaRPr lang="en-US" altLang="zh-CN" dirty="0"/>
          </a:p>
          <a:p>
            <a:r>
              <a:rPr lang="zh-CN" altLang="en-US" dirty="0"/>
              <a:t>第二阶梯是干预，当我们开始去改变世界的时候，我们就到了第二层，提出“如果</a:t>
            </a:r>
            <a:r>
              <a:rPr lang="en-US" altLang="zh-CN" dirty="0"/>
              <a:t>……</a:t>
            </a:r>
            <a:r>
              <a:rPr lang="zh-CN" altLang="en-US" dirty="0"/>
              <a:t>，会怎么样”这样的问题，并且回答这类问题往往需要我们掌握一种脱离数据的新知识，干预是第一层的观察</a:t>
            </a:r>
            <a:r>
              <a:rPr lang="en-US" altLang="zh-CN" dirty="0"/>
              <a:t>+</a:t>
            </a:r>
            <a:r>
              <a:rPr lang="zh-CN" altLang="en-US" dirty="0"/>
              <a:t>这一层的主动改变现状；</a:t>
            </a:r>
            <a:endParaRPr lang="en-US" altLang="zh-CN" dirty="0"/>
          </a:p>
          <a:p>
            <a:r>
              <a:rPr lang="zh-CN" altLang="en-US" dirty="0"/>
              <a:t>最后一层是反事实，反事实需要的是想象。</a:t>
            </a:r>
            <a:r>
              <a:rPr lang="zh-CN" altLang="en-US" sz="1800" b="1" dirty="0">
                <a:effectLst/>
              </a:rPr>
              <a:t>反事实</a:t>
            </a:r>
            <a:r>
              <a:rPr lang="zh-CN" altLang="en-US" sz="1800" dirty="0">
                <a:effectLst/>
              </a:rPr>
              <a:t>的推断是一种认知革命，数据反应的是事实，所以数据无法显示在反事实或虚构世界种发生什么。这一层研究的是一个无法被观测的世界。</a:t>
            </a:r>
            <a:r>
              <a:rPr lang="zh-CN" altLang="en-US" dirty="0"/>
              <a:t> </a:t>
            </a:r>
            <a:endParaRPr lang="en-US" altLang="zh-CN" dirty="0"/>
          </a:p>
          <a:p>
            <a:r>
              <a:rPr lang="zh-CN" altLang="en-US" dirty="0"/>
              <a:t>在真正了解因果推断之前呢，我们先来了解一下基础概念，什么是因果关系，以及他的基本结构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0480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PingFang SC"/>
              </a:rPr>
              <a:t>（介绍辛普森悖论的概念</a:t>
            </a:r>
            <a:r>
              <a:rPr lang="en-US" altLang="zh-CN" b="0" i="0" dirty="0">
                <a:solidFill>
                  <a:srgbClr val="000000"/>
                </a:solidFill>
                <a:effectLst/>
                <a:latin typeface="PingFang SC"/>
              </a:rPr>
              <a:t>+</a:t>
            </a:r>
            <a:r>
              <a:rPr lang="zh-CN" altLang="en-US" b="0" i="0" dirty="0">
                <a:solidFill>
                  <a:srgbClr val="000000"/>
                </a:solidFill>
                <a:effectLst/>
                <a:latin typeface="PingFang SC"/>
              </a:rPr>
              <a:t>例子</a:t>
            </a:r>
            <a:r>
              <a:rPr lang="en-US" altLang="zh-CN" b="0" i="0" dirty="0">
                <a:solidFill>
                  <a:srgbClr val="000000"/>
                </a:solidFill>
                <a:effectLst/>
                <a:latin typeface="PingFang SC"/>
              </a:rPr>
              <a:t>+</a:t>
            </a:r>
            <a:r>
              <a:rPr lang="zh-CN" altLang="en-US" b="0" i="0" dirty="0">
                <a:solidFill>
                  <a:srgbClr val="000000"/>
                </a:solidFill>
                <a:effectLst/>
                <a:latin typeface="PingFang SC"/>
              </a:rPr>
              <a:t>结论）</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在纯数学上，解释这个奇怪的现象是很简单的，右边的公式推断就可以给我们带来答案。</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但更深层我们要讨论的是变量之间的相互影响：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 SC"/>
              </a:rPr>
              <a:t>这个例子中存在这三个变量：性别、是否服药、是否康复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 SC"/>
              </a:rPr>
              <a:t>我们会发现忽略性别这一变量，只考虑服药和康复的关系，和加入性别再考虑有截然不同的结论。</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在统计上，这具有重要的意义，</a:t>
            </a:r>
            <a:r>
              <a:rPr lang="zh-CN" altLang="en-US" b="1" i="0" dirty="0">
                <a:solidFill>
                  <a:srgbClr val="000000"/>
                </a:solidFill>
                <a:effectLst/>
                <a:latin typeface="PingFang SC"/>
              </a:rPr>
              <a:t>即变量之间的相关关系可以完全的被第三个变量“扭曲”</a:t>
            </a:r>
            <a:r>
              <a:rPr lang="zh-CN" altLang="en-US" b="0" i="0" dirty="0">
                <a:solidFill>
                  <a:srgbClr val="000000"/>
                </a:solidFill>
                <a:effectLst/>
                <a:latin typeface="PingFang SC"/>
              </a:rPr>
              <a:t>。</a:t>
            </a:r>
          </a:p>
          <a:p>
            <a:pPr algn="l"/>
            <a:r>
              <a:rPr lang="zh-CN" altLang="en-US" b="0" i="0" dirty="0">
                <a:solidFill>
                  <a:srgbClr val="000000"/>
                </a:solidFill>
                <a:effectLst/>
                <a:latin typeface="PingFang SC"/>
              </a:rPr>
              <a:t>更严重的问题是，我们的收集的数据可能存在局限性，忽略潜在的“第三个变量”可能改变已有的结论，而我们常常却一无所知。</a:t>
            </a:r>
          </a:p>
          <a:p>
            <a:r>
              <a:rPr lang="zh-CN" altLang="en-US" dirty="0">
                <a:solidFill>
                  <a:srgbClr val="47393A"/>
                </a:solidFill>
                <a:latin typeface="微软雅黑" panose="020B0503020204020204" pitchFamily="34" charset="-122"/>
                <a:ea typeface="微软雅黑" panose="020B0503020204020204" pitchFamily="34" charset="-122"/>
              </a:rPr>
              <a:t>这也正说明了只有统计是远远不够的，数据并没有思维聪明。面对数据，我们需要加入自己的思考。而因果推断可以将我们人对因果的思考和数据结合来探究更深远的知识。</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这个例子的具体原因之后还会提及。</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83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 SC"/>
              </a:rPr>
              <a:t>我们再看两个例子来了解相关性和因果性的区别：</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 SC"/>
              </a:rPr>
              <a:t>这是深圳交警出的一个报道，</a:t>
            </a:r>
            <a:r>
              <a:rPr lang="zh-CN" altLang="en-US" b="1" i="0" dirty="0">
                <a:solidFill>
                  <a:srgbClr val="C00000"/>
                </a:solidFill>
                <a:effectLst/>
                <a:latin typeface="微软雅黑" panose="020B0503020204020204" pitchFamily="34" charset="-122"/>
                <a:ea typeface="微软雅黑" panose="020B0503020204020204" pitchFamily="34" charset="-122"/>
              </a:rPr>
              <a:t>他们发现在某个星期，天秤座、处女座、天蝎座携手违法数量居前三名。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PingFang SC"/>
              </a:rPr>
              <a:t>显然，深圳交警不会有意去做数据造假这种事情，但是星座决定论又显然违反了我们的常识。我们来分析一下其中的原因。</a:t>
            </a:r>
            <a:br>
              <a:rPr lang="zh-CN" altLang="en-US" dirty="0"/>
            </a:br>
            <a:r>
              <a:rPr lang="zh-CN" altLang="en-US" b="0" i="0" dirty="0">
                <a:solidFill>
                  <a:srgbClr val="000000"/>
                </a:solidFill>
                <a:effectLst/>
                <a:latin typeface="PingFang SC"/>
              </a:rPr>
              <a:t>首先，报道里的数据分析存在错误：没有考虑星座在当地人口中的总体分布，而直接拿观测到的样本绝对数量进行比较。实际上正是因为这三个星座的人口，占当地总人口的比例较高（</a:t>
            </a:r>
            <a:r>
              <a:rPr lang="en-US" altLang="zh-CN" b="0" i="0" dirty="0">
                <a:solidFill>
                  <a:srgbClr val="000000"/>
                </a:solidFill>
                <a:effectLst/>
                <a:latin typeface="PingFang SC"/>
              </a:rPr>
              <a:t>9-11</a:t>
            </a:r>
            <a:r>
              <a:rPr lang="zh-CN" altLang="en-US" b="0" i="0" dirty="0">
                <a:solidFill>
                  <a:srgbClr val="000000"/>
                </a:solidFill>
                <a:effectLst/>
                <a:latin typeface="PingFang SC"/>
              </a:rPr>
              <a:t>月为北半球低纬度南部地区生育高峰），造成被抓到违章的人数较多。如果这个调查在北方，估计躺枪的会是双子、巨蟹和狮子座（</a:t>
            </a:r>
            <a:r>
              <a:rPr lang="en-US" altLang="zh-CN" b="0" i="0" dirty="0">
                <a:solidFill>
                  <a:srgbClr val="000000"/>
                </a:solidFill>
                <a:effectLst/>
                <a:latin typeface="PingFang SC"/>
              </a:rPr>
              <a:t>6-8</a:t>
            </a:r>
            <a:r>
              <a:rPr lang="zh-CN" altLang="en-US" b="0" i="0" dirty="0">
                <a:solidFill>
                  <a:srgbClr val="000000"/>
                </a:solidFill>
                <a:effectLst/>
                <a:latin typeface="PingFang SC"/>
              </a:rPr>
              <a:t>月）。</a:t>
            </a:r>
          </a:p>
          <a:p>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所以星座和违章确实有着相关性，但是并没有因果关系。</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如果我们只从统计的角度去分析数据，就可能被欺骗。再看下一个例子。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979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47393A"/>
                </a:solidFill>
                <a:latin typeface="微软雅黑" panose="020B0503020204020204" pitchFamily="34" charset="-122"/>
                <a:ea typeface="微软雅黑" panose="020B0503020204020204" pitchFamily="34" charset="-122"/>
              </a:rPr>
              <a:t>纵观</a:t>
            </a:r>
            <a:r>
              <a:rPr lang="en-US" altLang="zh-CN" dirty="0">
                <a:solidFill>
                  <a:srgbClr val="47393A"/>
                </a:solidFill>
                <a:latin typeface="微软雅黑" panose="020B0503020204020204" pitchFamily="34" charset="-122"/>
                <a:ea typeface="微软雅黑" panose="020B0503020204020204" pitchFamily="34" charset="-122"/>
              </a:rPr>
              <a:t>1999</a:t>
            </a:r>
            <a:r>
              <a:rPr lang="zh-CN" altLang="en-US" dirty="0">
                <a:solidFill>
                  <a:srgbClr val="47393A"/>
                </a:solidFill>
                <a:latin typeface="微软雅黑" panose="020B0503020204020204" pitchFamily="34" charset="-122"/>
                <a:ea typeface="微软雅黑" panose="020B0503020204020204" pitchFamily="34" charset="-122"/>
              </a:rPr>
              <a:t>年到</a:t>
            </a:r>
            <a:r>
              <a:rPr lang="en-US" altLang="zh-CN" dirty="0">
                <a:solidFill>
                  <a:srgbClr val="47393A"/>
                </a:solidFill>
                <a:latin typeface="微软雅黑" panose="020B0503020204020204" pitchFamily="34" charset="-122"/>
                <a:ea typeface="微软雅黑" panose="020B0503020204020204" pitchFamily="34" charset="-122"/>
              </a:rPr>
              <a:t>2009</a:t>
            </a:r>
            <a:r>
              <a:rPr lang="zh-CN" altLang="en-US" dirty="0">
                <a:solidFill>
                  <a:srgbClr val="47393A"/>
                </a:solidFill>
                <a:latin typeface="微软雅黑" panose="020B0503020204020204" pitchFamily="34" charset="-122"/>
                <a:ea typeface="微软雅黑" panose="020B0503020204020204" pitchFamily="34" charset="-122"/>
              </a:rPr>
              <a:t>年，</a:t>
            </a:r>
            <a:r>
              <a:rPr lang="zh-CN" altLang="en-US" b="1" i="0" dirty="0">
                <a:solidFill>
                  <a:srgbClr val="000000"/>
                </a:solidFill>
                <a:effectLst/>
                <a:latin typeface="PingFang SC"/>
              </a:rPr>
              <a:t>美国在科学、空间和技术上的开支 </a:t>
            </a:r>
            <a:r>
              <a:rPr lang="en-US" altLang="zh-CN" b="1" i="0" dirty="0">
                <a:solidFill>
                  <a:srgbClr val="000000"/>
                </a:solidFill>
                <a:effectLst/>
                <a:latin typeface="PingFang SC"/>
              </a:rPr>
              <a:t>&amp;&amp; </a:t>
            </a:r>
            <a:r>
              <a:rPr lang="zh-CN" altLang="en-US" b="1" i="0" dirty="0">
                <a:solidFill>
                  <a:srgbClr val="000000"/>
                </a:solidFill>
                <a:effectLst/>
                <a:latin typeface="PingFang SC"/>
              </a:rPr>
              <a:t>绞死、勒死和窒息的人数 在数据上呈正相关的趋势，那二者难道有什么因果关系，前者会导致后者？很显然不是。</a:t>
            </a:r>
            <a:endParaRPr lang="zh-CN" altLang="en-US" dirty="0"/>
          </a:p>
          <a:p>
            <a:r>
              <a:rPr lang="zh-CN" altLang="en-US" dirty="0">
                <a:solidFill>
                  <a:srgbClr val="47393A"/>
                </a:solidFill>
                <a:latin typeface="微软雅黑" panose="020B0503020204020204" pitchFamily="34" charset="-122"/>
                <a:ea typeface="微软雅黑" panose="020B0503020204020204" pitchFamily="34" charset="-122"/>
              </a:rPr>
              <a:t>这两个例子都在向我们传达一个信息：相关性不等于因果性，那究竟什么是因果性？（念定义）这里强调了一个时间的次序，一定是</a:t>
            </a:r>
            <a:r>
              <a:rPr lang="en-US" altLang="zh-CN" dirty="0">
                <a:solidFill>
                  <a:srgbClr val="47393A"/>
                </a:solidFill>
                <a:latin typeface="微软雅黑" panose="020B0503020204020204" pitchFamily="34" charset="-122"/>
                <a:ea typeface="微软雅黑" panose="020B0503020204020204" pitchFamily="34" charset="-122"/>
              </a:rPr>
              <a:t>X</a:t>
            </a:r>
            <a:r>
              <a:rPr lang="zh-CN" altLang="en-US" dirty="0">
                <a:solidFill>
                  <a:srgbClr val="47393A"/>
                </a:solidFill>
                <a:latin typeface="微软雅黑" panose="020B0503020204020204" pitchFamily="34" charset="-122"/>
                <a:ea typeface="微软雅黑" panose="020B0503020204020204" pitchFamily="34" charset="-122"/>
              </a:rPr>
              <a:t>先发生，</a:t>
            </a:r>
            <a:r>
              <a:rPr lang="en-US" altLang="zh-CN" dirty="0">
                <a:solidFill>
                  <a:srgbClr val="47393A"/>
                </a:solidFill>
                <a:latin typeface="微软雅黑" panose="020B0503020204020204" pitchFamily="34" charset="-122"/>
                <a:ea typeface="微软雅黑" panose="020B0503020204020204" pitchFamily="34" charset="-122"/>
              </a:rPr>
              <a:t>Y</a:t>
            </a:r>
            <a:r>
              <a:rPr lang="zh-CN" altLang="en-US" dirty="0">
                <a:solidFill>
                  <a:srgbClr val="47393A"/>
                </a:solidFill>
                <a:latin typeface="微软雅黑" panose="020B0503020204020204" pitchFamily="34" charset="-122"/>
                <a:ea typeface="微软雅黑" panose="020B0503020204020204" pitchFamily="34" charset="-122"/>
              </a:rPr>
              <a:t>再发生，</a:t>
            </a:r>
            <a:r>
              <a:rPr lang="en-US" altLang="zh-CN" dirty="0">
                <a:solidFill>
                  <a:srgbClr val="47393A"/>
                </a:solidFill>
                <a:latin typeface="微软雅黑" panose="020B0503020204020204" pitchFamily="34" charset="-122"/>
                <a:ea typeface="微软雅黑" panose="020B0503020204020204" pitchFamily="34" charset="-122"/>
              </a:rPr>
              <a:t>Y</a:t>
            </a:r>
            <a:r>
              <a:rPr lang="zh-CN" altLang="en-US" dirty="0">
                <a:solidFill>
                  <a:srgbClr val="47393A"/>
                </a:solidFill>
                <a:latin typeface="微软雅黑" panose="020B0503020204020204" pitchFamily="34" charset="-122"/>
                <a:ea typeface="微软雅黑" panose="020B0503020204020204" pitchFamily="34" charset="-122"/>
              </a:rPr>
              <a:t>响应</a:t>
            </a:r>
            <a:r>
              <a:rPr lang="en-US" altLang="zh-CN" dirty="0">
                <a:solidFill>
                  <a:srgbClr val="47393A"/>
                </a:solidFill>
                <a:latin typeface="微软雅黑" panose="020B0503020204020204" pitchFamily="34" charset="-122"/>
                <a:ea typeface="微软雅黑" panose="020B0503020204020204" pitchFamily="34" charset="-122"/>
              </a:rPr>
              <a:t>X</a:t>
            </a:r>
            <a:r>
              <a:rPr lang="zh-CN" altLang="en-US" dirty="0">
                <a:solidFill>
                  <a:srgbClr val="47393A"/>
                </a:solidFill>
                <a:latin typeface="微软雅黑" panose="020B0503020204020204" pitchFamily="34" charset="-122"/>
                <a:ea typeface="微软雅黑" panose="020B0503020204020204" pitchFamily="34" charset="-122"/>
              </a:rPr>
              <a:t>的变化而变化</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这三个例子想说明的就是：</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因果关系所传达的信息是统计学仅仅靠数据无法包含的。</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它可以帮助我们更好地去解决问题，找寻事件之间更准确的联系。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0650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接着是了解用以描述因果推断的两种语言，分别是因果图模型和结构化因果模型；</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图有很多种，无向图、无环有向图、有环有向图</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因果图模型使用无环有向图描述；有向即有箭头有方向，箭头出发的节点为原因，指向的节点为结果</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strike="sngStrike" dirty="0">
                <a:solidFill>
                  <a:srgbClr val="47393A"/>
                </a:solidFill>
                <a:latin typeface="微软雅黑" panose="020B0503020204020204" pitchFamily="34" charset="-122"/>
                <a:ea typeface="微软雅黑" panose="020B0503020204020204" pitchFamily="34" charset="-122"/>
              </a:rPr>
              <a:t>并且一定是无环的：前边提及到，因果是符合时间次序的，所以</a:t>
            </a:r>
            <a:r>
              <a:rPr lang="en-US" altLang="zh-CN" strike="sngStrike" dirty="0">
                <a:solidFill>
                  <a:srgbClr val="47393A"/>
                </a:solidFill>
                <a:latin typeface="微软雅黑" panose="020B0503020204020204" pitchFamily="34" charset="-122"/>
                <a:ea typeface="微软雅黑" panose="020B0503020204020204" pitchFamily="34" charset="-122"/>
              </a:rPr>
              <a:t>X</a:t>
            </a:r>
            <a:r>
              <a:rPr lang="zh-CN" altLang="en-US" strike="sngStrike" dirty="0">
                <a:solidFill>
                  <a:srgbClr val="47393A"/>
                </a:solidFill>
                <a:latin typeface="微软雅黑" panose="020B0503020204020204" pitchFamily="34" charset="-122"/>
                <a:ea typeface="微软雅黑" panose="020B0503020204020204" pitchFamily="34" charset="-122"/>
              </a:rPr>
              <a:t>导致</a:t>
            </a:r>
            <a:r>
              <a:rPr lang="en-US" altLang="zh-CN" strike="sngStrike" dirty="0">
                <a:solidFill>
                  <a:srgbClr val="47393A"/>
                </a:solidFill>
                <a:latin typeface="微软雅黑" panose="020B0503020204020204" pitchFamily="34" charset="-122"/>
                <a:ea typeface="微软雅黑" panose="020B0503020204020204" pitchFamily="34" charset="-122"/>
              </a:rPr>
              <a:t>Y</a:t>
            </a:r>
            <a:r>
              <a:rPr lang="zh-CN" altLang="en-US" strike="sngStrike" dirty="0">
                <a:solidFill>
                  <a:srgbClr val="47393A"/>
                </a:solidFill>
                <a:latin typeface="微软雅黑" panose="020B0503020204020204" pitchFamily="34" charset="-122"/>
                <a:ea typeface="微软雅黑" panose="020B0503020204020204" pitchFamily="34" charset="-122"/>
              </a:rPr>
              <a:t>之后，</a:t>
            </a:r>
            <a:r>
              <a:rPr lang="en-US" altLang="zh-CN" strike="sngStrike" dirty="0">
                <a:solidFill>
                  <a:srgbClr val="47393A"/>
                </a:solidFill>
                <a:latin typeface="微软雅黑" panose="020B0503020204020204" pitchFamily="34" charset="-122"/>
                <a:ea typeface="微软雅黑" panose="020B0503020204020204" pitchFamily="34" charset="-122"/>
              </a:rPr>
              <a:t>Y</a:t>
            </a:r>
            <a:r>
              <a:rPr lang="zh-CN" altLang="en-US" strike="sngStrike" dirty="0">
                <a:solidFill>
                  <a:srgbClr val="47393A"/>
                </a:solidFill>
                <a:latin typeface="微软雅黑" panose="020B0503020204020204" pitchFamily="34" charset="-122"/>
                <a:ea typeface="微软雅黑" panose="020B0503020204020204" pitchFamily="34" charset="-122"/>
              </a:rPr>
              <a:t>不能再反过来导致</a:t>
            </a:r>
            <a:r>
              <a:rPr lang="en-US" altLang="zh-CN" strike="sngStrike" dirty="0">
                <a:solidFill>
                  <a:srgbClr val="47393A"/>
                </a:solidFill>
                <a:latin typeface="微软雅黑" panose="020B0503020204020204" pitchFamily="34" charset="-122"/>
                <a:ea typeface="微软雅黑" panose="020B0503020204020204" pitchFamily="34" charset="-122"/>
              </a:rPr>
              <a:t>X</a:t>
            </a:r>
            <a:r>
              <a:rPr lang="zh-CN" altLang="en-US" strike="sngStrike" dirty="0">
                <a:solidFill>
                  <a:srgbClr val="47393A"/>
                </a:solidFill>
                <a:latin typeface="微软雅黑" panose="020B0503020204020204" pitchFamily="34" charset="-122"/>
                <a:ea typeface="微软雅黑" panose="020B0503020204020204" pitchFamily="34" charset="-122"/>
              </a:rPr>
              <a:t>，也就不可能是有环的了（错误观点）</a:t>
            </a:r>
            <a:endParaRPr lang="en-US" altLang="zh-CN" strike="sngStrike" dirty="0">
              <a:solidFill>
                <a:srgbClr val="47393A"/>
              </a:solidFill>
              <a:latin typeface="微软雅黑" panose="020B0503020204020204" pitchFamily="34" charset="-122"/>
              <a:ea typeface="微软雅黑" panose="020B0503020204020204" pitchFamily="34" charset="-122"/>
            </a:endParaRPr>
          </a:p>
          <a:p>
            <a:r>
              <a:rPr lang="zh-CN" altLang="en-US" strike="noStrike">
                <a:solidFill>
                  <a:srgbClr val="47393A"/>
                </a:solidFill>
                <a:latin typeface="微软雅黑" panose="020B0503020204020204" pitchFamily="34" charset="-122"/>
                <a:ea typeface="微软雅黑" panose="020B0503020204020204" pitchFamily="34" charset="-122"/>
              </a:rPr>
              <a:t>存在环的情况，环说明了一个循环，比如一些恶性循环的例子。</a:t>
            </a:r>
            <a:endParaRPr lang="zh-CN" altLang="en-US" strike="noStrike" dirty="0">
              <a:solidFill>
                <a:srgbClr val="47393A"/>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951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结构化因果模型有三个新的定义：外生、内生、函数，分别对应图中的</a:t>
            </a:r>
            <a:r>
              <a:rPr lang="en-US" altLang="zh-CN" dirty="0">
                <a:solidFill>
                  <a:srgbClr val="47393A"/>
                </a:solidFill>
                <a:latin typeface="微软雅黑" panose="020B0503020204020204" pitchFamily="34" charset="-122"/>
                <a:ea typeface="微软雅黑" panose="020B0503020204020204" pitchFamily="34" charset="-122"/>
              </a:rPr>
              <a:t>……</a:t>
            </a:r>
          </a:p>
          <a:p>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对比一下因果图模型和结构化因果模型：</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可以发现：因果图模型所表达的信息一般会比结构化因果模型更少，但是实际中我们会更多地使用因果图模型</a:t>
            </a:r>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因为</a:t>
            </a:r>
            <a:r>
              <a:rPr lang="zh-CN" altLang="en-US" dirty="0">
                <a:effectLst/>
                <a:latin typeface="Arial" panose="020B0604020202020204" pitchFamily="34" charset="0"/>
              </a:rPr>
              <a:t>我们对因果关系的了解通常不是定量的，而是定性的，在这个方面：</a:t>
            </a:r>
            <a:endParaRPr lang="en-US" altLang="zh-CN" dirty="0">
              <a:effectLst/>
              <a:latin typeface="Arial" panose="020B0604020202020204" pitchFamily="34" charset="0"/>
            </a:endParaRPr>
          </a:p>
          <a:p>
            <a:r>
              <a:rPr lang="en-US" altLang="zh-CN" dirty="0">
                <a:effectLst/>
                <a:latin typeface="Arial" panose="020B0604020202020204" pitchFamily="34" charset="0"/>
              </a:rPr>
              <a:t>SCM</a:t>
            </a:r>
            <a:r>
              <a:rPr lang="zh-CN" altLang="en-US" dirty="0">
                <a:effectLst/>
                <a:latin typeface="Arial" panose="020B0604020202020204" pitchFamily="34" charset="0"/>
              </a:rPr>
              <a:t>所要求的是定量的，因果图只要求定性的，后者符合的场景更多，使用地更广泛</a:t>
            </a:r>
            <a:endParaRPr lang="en-US" altLang="zh-CN" dirty="0">
              <a:effectLst/>
              <a:latin typeface="Arial" panose="020B0604020202020204" pitchFamily="34" charset="0"/>
            </a:endParaRPr>
          </a:p>
          <a:p>
            <a:r>
              <a:rPr lang="zh-CN" altLang="en-US" dirty="0">
                <a:solidFill>
                  <a:srgbClr val="47393A"/>
                </a:solidFill>
                <a:latin typeface="微软雅黑" panose="020B0503020204020204" pitchFamily="34" charset="-122"/>
                <a:ea typeface="微软雅黑" panose="020B0503020204020204" pitchFamily="34" charset="-122"/>
              </a:rPr>
              <a:t>知道</a:t>
            </a:r>
            <a:r>
              <a:rPr lang="en-US" altLang="zh-CN" dirty="0">
                <a:solidFill>
                  <a:srgbClr val="47393A"/>
                </a:solidFill>
                <a:latin typeface="微软雅黑" panose="020B0503020204020204" pitchFamily="34" charset="-122"/>
                <a:ea typeface="微软雅黑" panose="020B0503020204020204" pitchFamily="34" charset="-122"/>
              </a:rPr>
              <a:t>SCM</a:t>
            </a:r>
            <a:r>
              <a:rPr lang="zh-CN" altLang="en-US" dirty="0">
                <a:solidFill>
                  <a:srgbClr val="47393A"/>
                </a:solidFill>
                <a:latin typeface="微软雅黑" panose="020B0503020204020204" pitchFamily="34" charset="-122"/>
                <a:ea typeface="微软雅黑" panose="020B0503020204020204" pitchFamily="34" charset="-122"/>
              </a:rPr>
              <a:t>的情况下，我们也能画出因果图，所以</a:t>
            </a:r>
            <a:r>
              <a:rPr lang="en-US" altLang="zh-CN" dirty="0">
                <a:solidFill>
                  <a:srgbClr val="47393A"/>
                </a:solidFill>
                <a:latin typeface="微软雅黑" panose="020B0503020204020204" pitchFamily="34" charset="-122"/>
                <a:ea typeface="微软雅黑" panose="020B0503020204020204" pitchFamily="34" charset="-122"/>
              </a:rPr>
              <a:t>SCM</a:t>
            </a:r>
            <a:r>
              <a:rPr lang="zh-CN" altLang="en-US" dirty="0">
                <a:solidFill>
                  <a:srgbClr val="47393A"/>
                </a:solidFill>
                <a:latin typeface="微软雅黑" panose="020B0503020204020204" pitchFamily="34" charset="-122"/>
                <a:ea typeface="微软雅黑" panose="020B0503020204020204" pitchFamily="34" charset="-122"/>
              </a:rPr>
              <a:t>一般也是搭配因果图一起使用的。反之就不一定了</a:t>
            </a:r>
            <a:endParaRPr lang="en-US" altLang="zh-CN" dirty="0">
              <a:solidFill>
                <a:srgbClr val="47393A"/>
              </a:solidFill>
              <a:latin typeface="微软雅黑" panose="020B0503020204020204" pitchFamily="34" charset="-122"/>
              <a:ea typeface="微软雅黑" panose="020B0503020204020204" pitchFamily="34" charset="-122"/>
            </a:endParaRPr>
          </a:p>
          <a:p>
            <a:endParaRPr lang="en-US" altLang="zh-CN" dirty="0">
              <a:solidFill>
                <a:srgbClr val="47393A"/>
              </a:solidFill>
              <a:latin typeface="微软雅黑" panose="020B0503020204020204" pitchFamily="34" charset="-122"/>
              <a:ea typeface="微软雅黑" panose="020B0503020204020204" pitchFamily="34" charset="-122"/>
            </a:endParaRPr>
          </a:p>
          <a:p>
            <a:r>
              <a:rPr lang="zh-CN" altLang="en-US" dirty="0">
                <a:solidFill>
                  <a:srgbClr val="47393A"/>
                </a:solidFill>
                <a:latin typeface="微软雅黑" panose="020B0503020204020204" pitchFamily="34" charset="-122"/>
                <a:ea typeface="微软雅黑" panose="020B0503020204020204" pitchFamily="34" charset="-122"/>
              </a:rPr>
              <a:t>以上是描述因果关系的两个方式的介绍。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7474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pitchFamily="34" charset="-122"/>
                <a:ea typeface="微软雅黑" panose="020B0503020204020204" pitchFamily="34" charset="-122"/>
              </a:rPr>
              <a:t>接下来我们基于前面的图论和</a:t>
            </a:r>
            <a:r>
              <a:rPr lang="en-US" altLang="zh-CN" dirty="0">
                <a:solidFill>
                  <a:srgbClr val="47393A"/>
                </a:solidFill>
                <a:latin typeface="微软雅黑" panose="020B0503020204020204" pitchFamily="34" charset="-122"/>
                <a:ea typeface="微软雅黑" panose="020B0503020204020204" pitchFamily="34" charset="-122"/>
              </a:rPr>
              <a:t>SCM</a:t>
            </a:r>
            <a:r>
              <a:rPr lang="zh-CN" altLang="en-US" dirty="0">
                <a:solidFill>
                  <a:srgbClr val="47393A"/>
                </a:solidFill>
                <a:latin typeface="微软雅黑" panose="020B0503020204020204" pitchFamily="34" charset="-122"/>
                <a:ea typeface="微软雅黑" panose="020B0503020204020204" pitchFamily="34" charset="-122"/>
              </a:rPr>
              <a:t>一起了解一下三种接触的因果结构</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3373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3CA25-54F2-F96C-751A-33F6ECE39A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F058D36-5292-B894-8471-3305AB4F2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C24D64-57F7-109B-940F-587F84B7FF3E}"/>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9DFAFDB4-69DD-CB60-D43A-40EC208489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D8E258-B008-9342-50BA-A18E2BAA13B9}"/>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1421243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3799C-8561-94C5-AA36-BC4A36B94D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63AB7C-9188-1B32-DF5F-C91692E34CA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15B565-4A99-B32F-887F-23A4E474F37C}"/>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4A76CAB9-82F5-0456-1FB1-B318C16C43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C033B4-CDC0-3A07-1FA0-32662BC90985}"/>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214893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ED90A6-BBCF-2CCC-7551-EC23A4E6551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94742E-AF74-9DB4-EAE8-B02CC88A50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672827-370F-B21D-CF7E-72B7F8188336}"/>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0866F7FF-1918-5482-4054-F0C9E65F11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B4AC02-F97F-43C1-5CB5-7FF4BFF745E3}"/>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395987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99849D-0012-4E88-3B9D-FB2FB8DE4D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778C02-1A68-5C9E-C635-ABDB7516E8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3AD507-86C2-3EE3-F32D-BA6EC51F3908}"/>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1361F29B-65DC-8803-7E2B-256C1D903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9F5E72-E5C8-AA6F-535E-21301BADC34D}"/>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297155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AD349-07CB-8AD7-462A-42FDAD4BF12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6DEC12-04B4-0A11-196B-CC5D762975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53E34EB-71CE-B85C-DA1A-0E0CD020353F}"/>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F79CD249-04A3-0BA6-DA2B-0CC2381091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653701-9FE5-80E5-762C-D399521CA4E1}"/>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165003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5C9BC-0FCC-CCF0-16DA-9BAA2334BB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AE392-6036-60B9-C227-7349DD3989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F61E02-11D0-AE75-DF84-FF2FA0350DC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74E40E4-1504-292E-B8B6-B7A19AC46C1A}"/>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6" name="页脚占位符 5">
            <a:extLst>
              <a:ext uri="{FF2B5EF4-FFF2-40B4-BE49-F238E27FC236}">
                <a16:creationId xmlns:a16="http://schemas.microsoft.com/office/drawing/2014/main" id="{238B3401-92F0-6E9A-81B6-42EFCE47E3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6AFB71-AD89-B246-754F-BF66D468FC91}"/>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259634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06CC0-DB1C-0B68-51AF-CD40F5FE8D6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DCAE0C-239B-99A4-67BE-34473F393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1AFA790-385F-B59F-A7AB-A601FFC8F2E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5490DE3-6DB7-F500-163E-6A41CFF9DF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D6CCF1-8326-B851-0F77-69D987092BA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ED96939-FD3D-88C7-66B1-A478BBF70ED7}"/>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8" name="页脚占位符 7">
            <a:extLst>
              <a:ext uri="{FF2B5EF4-FFF2-40B4-BE49-F238E27FC236}">
                <a16:creationId xmlns:a16="http://schemas.microsoft.com/office/drawing/2014/main" id="{C1485E99-FA37-2056-DF99-B29997EBB9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09F8D6-6295-75E2-90DB-7BF22ADF3321}"/>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466341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7029C-B469-AF9A-0098-0BAB09849D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DDA2F1-CC65-10D5-8A44-47196DDA022D}"/>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4" name="页脚占位符 3">
            <a:extLst>
              <a:ext uri="{FF2B5EF4-FFF2-40B4-BE49-F238E27FC236}">
                <a16:creationId xmlns:a16="http://schemas.microsoft.com/office/drawing/2014/main" id="{6FE7BC3D-58F9-8901-36A3-90A467A939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2E77C0-C30C-EB83-F6FC-2CFB39219BE6}"/>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637726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10B6A8-3871-C09B-6481-66C10C687D52}"/>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3" name="页脚占位符 2">
            <a:extLst>
              <a:ext uri="{FF2B5EF4-FFF2-40B4-BE49-F238E27FC236}">
                <a16:creationId xmlns:a16="http://schemas.microsoft.com/office/drawing/2014/main" id="{DE68E82E-C138-7205-2EFD-CBDCC4665C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AB2C3BF-5489-5108-2AC0-793D0F0A49E6}"/>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815373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AA073-2570-6232-14D7-FB64426399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DEE5FD-AEA7-51B9-6DBF-286171A66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917881-34E2-AF82-57B5-AEEBE4BDA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8CB9E-C566-A10C-6F9B-B7CB2F1D9BB0}"/>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6" name="页脚占位符 5">
            <a:extLst>
              <a:ext uri="{FF2B5EF4-FFF2-40B4-BE49-F238E27FC236}">
                <a16:creationId xmlns:a16="http://schemas.microsoft.com/office/drawing/2014/main" id="{3E0C474E-8281-2E69-77E7-7FE39A0709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E2A573-D2AD-EDF8-6358-76E4A3D10714}"/>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276377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186C6-0EA5-D81F-219B-0BC0990687F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1C021C-414B-D177-395F-1B70BE7785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E9BE8D4-78B3-EAF1-A4C9-871D09E67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7A7571-3932-320E-D522-06D186D66B65}"/>
              </a:ext>
            </a:extLst>
          </p:cNvPr>
          <p:cNvSpPr>
            <a:spLocks noGrp="1"/>
          </p:cNvSpPr>
          <p:nvPr>
            <p:ph type="dt" sz="half" idx="10"/>
          </p:nvPr>
        </p:nvSpPr>
        <p:spPr/>
        <p:txBody>
          <a:bodyPr/>
          <a:lstStyle/>
          <a:p>
            <a:fld id="{683A779A-D92B-4D9C-BA2A-962E8E0F0184}" type="datetimeFigureOut">
              <a:rPr lang="zh-CN" altLang="en-US" smtClean="0"/>
              <a:t>2023/7/24</a:t>
            </a:fld>
            <a:endParaRPr lang="zh-CN" altLang="en-US"/>
          </a:p>
        </p:txBody>
      </p:sp>
      <p:sp>
        <p:nvSpPr>
          <p:cNvPr id="6" name="页脚占位符 5">
            <a:extLst>
              <a:ext uri="{FF2B5EF4-FFF2-40B4-BE49-F238E27FC236}">
                <a16:creationId xmlns:a16="http://schemas.microsoft.com/office/drawing/2014/main" id="{F9B8F5D1-333D-F773-6D15-97C3DB9445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14D43B-C9F7-4E58-36C0-022B465F7524}"/>
              </a:ext>
            </a:extLst>
          </p:cNvPr>
          <p:cNvSpPr>
            <a:spLocks noGrp="1"/>
          </p:cNvSpPr>
          <p:nvPr>
            <p:ph type="sldNum" sz="quarter" idx="12"/>
          </p:nvPr>
        </p:nvSpPr>
        <p:spPr/>
        <p:txBody>
          <a:body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220536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6F88EE-E12B-05BE-69FD-48F7E12B5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40540B-AFC6-5D60-01B9-8DEBEECFF8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BC6C6FF-7194-172E-274E-CA1D0C8B7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A779A-D92B-4D9C-BA2A-962E8E0F0184}" type="datetimeFigureOut">
              <a:rPr lang="zh-CN" altLang="en-US" smtClean="0"/>
              <a:t>2023/7/24</a:t>
            </a:fld>
            <a:endParaRPr lang="zh-CN" altLang="en-US"/>
          </a:p>
        </p:txBody>
      </p:sp>
      <p:sp>
        <p:nvSpPr>
          <p:cNvPr id="5" name="页脚占位符 4">
            <a:extLst>
              <a:ext uri="{FF2B5EF4-FFF2-40B4-BE49-F238E27FC236}">
                <a16:creationId xmlns:a16="http://schemas.microsoft.com/office/drawing/2014/main" id="{2D6C1E87-5137-B18C-CA50-587627B53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71B98B3-0053-0C68-59A6-ADDE895772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4BE8A0-FA25-4ABB-B359-710CB7AEBB6B}" type="slidenum">
              <a:rPr lang="zh-CN" altLang="en-US" smtClean="0"/>
              <a:t>‹#›</a:t>
            </a:fld>
            <a:endParaRPr lang="zh-CN" altLang="en-US"/>
          </a:p>
        </p:txBody>
      </p:sp>
    </p:spTree>
    <p:extLst>
      <p:ext uri="{BB962C8B-B14F-4D97-AF65-F5344CB8AC3E}">
        <p14:creationId xmlns:p14="http://schemas.microsoft.com/office/powerpoint/2010/main" val="1895913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9.xml"/><Relationship Id="rId5" Type="http://schemas.microsoft.com/office/2007/relationships/hdphoto" Target="../media/hdphoto4.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omments" Target="../comments/commen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slide" Target="slide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slide" Target="slide2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77F9E7C-FFAD-4212-9A70-06FAF512F605}"/>
              </a:ext>
            </a:extLst>
          </p:cNvPr>
          <p:cNvSpPr/>
          <p:nvPr/>
        </p:nvSpPr>
        <p:spPr>
          <a:xfrm>
            <a:off x="0" y="0"/>
            <a:ext cx="12192000" cy="5943600"/>
          </a:xfrm>
          <a:prstGeom prst="rect">
            <a:avLst/>
          </a:prstGeom>
          <a:gradFill>
            <a:gsLst>
              <a:gs pos="17000">
                <a:srgbClr val="004EA2"/>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solidFill>
                  <a:prstClr val="white">
                    <a:lumMod val="75000"/>
                  </a:prstClr>
                </a:solidFill>
              </a:ln>
              <a:noFill/>
              <a:effectLst/>
              <a:uLnTx/>
              <a:uFillTx/>
              <a:latin typeface="Monument Extended" panose="00000500000000000000" pitchFamily="50" charset="0"/>
              <a:ea typeface="OPPOSans B"/>
              <a:cs typeface="+mn-cs"/>
            </a:endParaRPr>
          </a:p>
        </p:txBody>
      </p:sp>
      <p:sp>
        <p:nvSpPr>
          <p:cNvPr id="5" name="文本框 4">
            <a:extLst>
              <a:ext uri="{FF2B5EF4-FFF2-40B4-BE49-F238E27FC236}">
                <a16:creationId xmlns:a16="http://schemas.microsoft.com/office/drawing/2014/main" id="{C46B3D69-FE34-47E7-A6BA-6EBF0476A59E}"/>
              </a:ext>
            </a:extLst>
          </p:cNvPr>
          <p:cNvSpPr txBox="1"/>
          <p:nvPr/>
        </p:nvSpPr>
        <p:spPr>
          <a:xfrm>
            <a:off x="712938" y="197566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2022</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年</a:t>
            </a: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12</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月</a:t>
            </a: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4</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日 学习分享</a:t>
            </a:r>
          </a:p>
        </p:txBody>
      </p:sp>
      <p:sp>
        <p:nvSpPr>
          <p:cNvPr id="9" name="文本框 8">
            <a:extLst>
              <a:ext uri="{FF2B5EF4-FFF2-40B4-BE49-F238E27FC236}">
                <a16:creationId xmlns:a16="http://schemas.microsoft.com/office/drawing/2014/main" id="{27FFC353-34B2-4600-AF0D-F4D1FBADF58A}"/>
              </a:ext>
            </a:extLst>
          </p:cNvPr>
          <p:cNvSpPr txBox="1"/>
          <p:nvPr/>
        </p:nvSpPr>
        <p:spPr>
          <a:xfrm>
            <a:off x="712938" y="2586059"/>
            <a:ext cx="9049062" cy="2123658"/>
          </a:xfrm>
          <a:prstGeom prst="rect">
            <a:avLst/>
          </a:prstGeom>
          <a:noFill/>
        </p:spPr>
        <p:txBody>
          <a:bodyPr wrap="square">
            <a:spAutoFit/>
          </a:bodyPr>
          <a:lstStyle/>
          <a:p>
            <a:pPr lvl="0">
              <a:defRPr/>
            </a:pPr>
            <a:r>
              <a:rPr lang="en-US" altLang="zh-CN" sz="6600" dirty="0">
                <a:solidFill>
                  <a:prstClr val="white"/>
                </a:solidFill>
                <a:latin typeface="HelveticaExt-Normal"/>
                <a:ea typeface="OPPOSans B"/>
              </a:rPr>
              <a:t>Causal inference</a:t>
            </a:r>
          </a:p>
          <a:p>
            <a:pPr lvl="0">
              <a:defRPr/>
            </a:pPr>
            <a:r>
              <a:rPr lang="zh-CN" altLang="en-US" sz="6600" dirty="0">
                <a:solidFill>
                  <a:prstClr val="white"/>
                </a:solidFill>
                <a:latin typeface="HelveticaExt-Normal"/>
                <a:ea typeface="OPPOSans B"/>
              </a:rPr>
              <a:t>因果推断</a:t>
            </a:r>
            <a:endParaRPr kumimoji="0" lang="en-US" altLang="zh-CN" sz="6600" b="0" i="0" u="none" strike="noStrike" kern="1200" cap="none" spc="0" normalizeH="0" baseline="0" noProof="0" dirty="0">
              <a:ln>
                <a:noFill/>
              </a:ln>
              <a:solidFill>
                <a:prstClr val="white"/>
              </a:solidFill>
              <a:effectLst/>
              <a:uLnTx/>
              <a:uFillTx/>
              <a:latin typeface="HelveticaExt-Normal"/>
              <a:ea typeface="OPPOSans B"/>
              <a:cs typeface="+mn-cs"/>
            </a:endParaRPr>
          </a:p>
        </p:txBody>
      </p:sp>
      <p:cxnSp>
        <p:nvCxnSpPr>
          <p:cNvPr id="11" name="直接连接符 10">
            <a:extLst>
              <a:ext uri="{FF2B5EF4-FFF2-40B4-BE49-F238E27FC236}">
                <a16:creationId xmlns:a16="http://schemas.microsoft.com/office/drawing/2014/main" id="{020C3F68-B481-41A0-84D9-E595406B0A42}"/>
              </a:ext>
            </a:extLst>
          </p:cNvPr>
          <p:cNvCxnSpPr>
            <a:cxnSpLocks/>
          </p:cNvCxnSpPr>
          <p:nvPr/>
        </p:nvCxnSpPr>
        <p:spPr>
          <a:xfrm>
            <a:off x="712938" y="2468048"/>
            <a:ext cx="65791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299CDE6-8F67-02B1-5DB6-E1B4EE670808}"/>
              </a:ext>
            </a:extLst>
          </p:cNvPr>
          <p:cNvSpPr txBox="1"/>
          <p:nvPr/>
        </p:nvSpPr>
        <p:spPr>
          <a:xfrm rot="5400000">
            <a:off x="8036216" y="1467379"/>
            <a:ext cx="6098446" cy="2646878"/>
          </a:xfrm>
          <a:prstGeom prst="rect">
            <a:avLst/>
          </a:prstGeom>
          <a:noFill/>
          <a:ln>
            <a:noFill/>
          </a:ln>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rPr>
              <a:t>SCUT</a:t>
            </a:r>
          </a:p>
        </p:txBody>
      </p:sp>
      <p:pic>
        <p:nvPicPr>
          <p:cNvPr id="15" name="图片 14">
            <a:extLst>
              <a:ext uri="{FF2B5EF4-FFF2-40B4-BE49-F238E27FC236}">
                <a16:creationId xmlns:a16="http://schemas.microsoft.com/office/drawing/2014/main" id="{54E23A92-B0A3-6076-5623-B7F10C60E6A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34137" y="460314"/>
            <a:ext cx="1095678" cy="1095678"/>
          </a:xfrm>
          <a:prstGeom prst="rect">
            <a:avLst/>
          </a:prstGeom>
        </p:spPr>
      </p:pic>
      <p:grpSp>
        <p:nvGrpSpPr>
          <p:cNvPr id="8" name="组合 7">
            <a:extLst>
              <a:ext uri="{FF2B5EF4-FFF2-40B4-BE49-F238E27FC236}">
                <a16:creationId xmlns:a16="http://schemas.microsoft.com/office/drawing/2014/main" id="{E18735FD-3C91-F620-02C3-2BAAD5B20802}"/>
              </a:ext>
            </a:extLst>
          </p:cNvPr>
          <p:cNvGrpSpPr/>
          <p:nvPr/>
        </p:nvGrpSpPr>
        <p:grpSpPr>
          <a:xfrm>
            <a:off x="6529642" y="6202005"/>
            <a:ext cx="6464716" cy="378738"/>
            <a:chOff x="505548" y="6128266"/>
            <a:chExt cx="6464716" cy="378738"/>
          </a:xfrm>
        </p:grpSpPr>
        <p:sp>
          <p:nvSpPr>
            <p:cNvPr id="10" name="文本框 9">
              <a:extLst>
                <a:ext uri="{FF2B5EF4-FFF2-40B4-BE49-F238E27FC236}">
                  <a16:creationId xmlns:a16="http://schemas.microsoft.com/office/drawing/2014/main" id="{231C9B54-6BB5-AD06-D687-7A38A12DCFCC}"/>
                </a:ext>
              </a:extLst>
            </p:cNvPr>
            <p:cNvSpPr txBox="1"/>
            <p:nvPr/>
          </p:nvSpPr>
          <p:spPr>
            <a:xfrm>
              <a:off x="2498228" y="6137672"/>
              <a:ext cx="2247092"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rPr>
                <a:t>信息管理与信息系统</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2" name="组合 11">
              <a:extLst>
                <a:ext uri="{FF2B5EF4-FFF2-40B4-BE49-F238E27FC236}">
                  <a16:creationId xmlns:a16="http://schemas.microsoft.com/office/drawing/2014/main" id="{39A14E41-1BC1-FC56-B516-0B0303DFE910}"/>
                </a:ext>
              </a:extLst>
            </p:cNvPr>
            <p:cNvGrpSpPr/>
            <p:nvPr/>
          </p:nvGrpSpPr>
          <p:grpSpPr>
            <a:xfrm>
              <a:off x="505548" y="6128266"/>
              <a:ext cx="6464716" cy="369332"/>
              <a:chOff x="505548" y="6128266"/>
              <a:chExt cx="6464716" cy="369332"/>
            </a:xfrm>
          </p:grpSpPr>
          <p:sp>
            <p:nvSpPr>
              <p:cNvPr id="14" name="文本框 13">
                <a:extLst>
                  <a:ext uri="{FF2B5EF4-FFF2-40B4-BE49-F238E27FC236}">
                    <a16:creationId xmlns:a16="http://schemas.microsoft.com/office/drawing/2014/main" id="{F674B75D-22FD-25A7-590C-8362B2F70883}"/>
                  </a:ext>
                </a:extLst>
              </p:cNvPr>
              <p:cNvSpPr txBox="1"/>
              <p:nvPr/>
            </p:nvSpPr>
            <p:spPr>
              <a:xfrm>
                <a:off x="505548" y="6128266"/>
                <a:ext cx="2014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OPPOSans M" panose="00020600040101010101" pitchFamily="18" charset="-122"/>
                    <a:ea typeface="OPPOSans M" panose="00020600040101010101" pitchFamily="18" charset="-122"/>
                    <a:cs typeface="OPPOSans M" panose="00020600040101010101" pitchFamily="18" charset="-122"/>
                  </a:rPr>
                  <a:t>中南财经政法大学</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6" name="直接连接符 15">
                <a:extLst>
                  <a:ext uri="{FF2B5EF4-FFF2-40B4-BE49-F238E27FC236}">
                    <a16:creationId xmlns:a16="http://schemas.microsoft.com/office/drawing/2014/main" id="{CC255E38-E63B-1600-198A-EB593E7E67C0}"/>
                  </a:ext>
                </a:extLst>
              </p:cNvPr>
              <p:cNvCxnSpPr>
                <a:cxnSpLocks/>
              </p:cNvCxnSpPr>
              <p:nvPr/>
            </p:nvCxnSpPr>
            <p:spPr>
              <a:xfrm>
                <a:off x="2498228"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C28397F-01F1-873E-8117-9DB9C9C7669E}"/>
                  </a:ext>
                </a:extLst>
              </p:cNvPr>
              <p:cNvCxnSpPr>
                <a:cxnSpLocks/>
              </p:cNvCxnSpPr>
              <p:nvPr/>
            </p:nvCxnSpPr>
            <p:spPr>
              <a:xfrm>
                <a:off x="4745320"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AB4F6B4-518B-FDF0-B29E-63DBFD59964C}"/>
                  </a:ext>
                </a:extLst>
              </p:cNvPr>
              <p:cNvSpPr txBox="1"/>
              <p:nvPr/>
            </p:nvSpPr>
            <p:spPr>
              <a:xfrm>
                <a:off x="4808220" y="6128266"/>
                <a:ext cx="2162044"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吴倩倩</a:t>
                </a:r>
              </a:p>
            </p:txBody>
          </p:sp>
        </p:grpSp>
      </p:grpSp>
    </p:spTree>
    <p:extLst>
      <p:ext uri="{BB962C8B-B14F-4D97-AF65-F5344CB8AC3E}">
        <p14:creationId xmlns:p14="http://schemas.microsoft.com/office/powerpoint/2010/main" val="484060886"/>
      </p:ext>
    </p:extLst>
  </p:cSld>
  <p:clrMapOvr>
    <a:masterClrMapping/>
  </p:clrMapOvr>
  <mc:AlternateContent xmlns:mc="http://schemas.openxmlformats.org/markup-compatibility/2006" xmlns:p159="http://schemas.microsoft.com/office/powerpoint/2015/09/main">
    <mc:Choice Requires="p159">
      <p:transition spd="slow" advTm="6884">
        <p159:morph option="byObject"/>
      </p:transition>
    </mc:Choice>
    <mc:Fallback xmlns="">
      <p:transition spd="slow" advTm="688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527083" y="254743"/>
            <a:ext cx="83768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因果关系结构</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——intransitive dependence</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73" name="组合 72">
            <a:extLst>
              <a:ext uri="{FF2B5EF4-FFF2-40B4-BE49-F238E27FC236}">
                <a16:creationId xmlns:a16="http://schemas.microsoft.com/office/drawing/2014/main" id="{686BC871-D75C-E746-7C87-FE8A0E7A570A}"/>
              </a:ext>
            </a:extLst>
          </p:cNvPr>
          <p:cNvGrpSpPr/>
          <p:nvPr/>
        </p:nvGrpSpPr>
        <p:grpSpPr>
          <a:xfrm>
            <a:off x="1526822" y="2526646"/>
            <a:ext cx="2778992" cy="2277512"/>
            <a:chOff x="727775" y="1321404"/>
            <a:chExt cx="2778992" cy="2277512"/>
          </a:xfrm>
        </p:grpSpPr>
        <p:sp>
          <p:nvSpPr>
            <p:cNvPr id="13" name="椭圆 12">
              <a:extLst>
                <a:ext uri="{FF2B5EF4-FFF2-40B4-BE49-F238E27FC236}">
                  <a16:creationId xmlns:a16="http://schemas.microsoft.com/office/drawing/2014/main" id="{56C62D11-C4A7-2F51-F030-E98B30341622}"/>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B1E756-96DB-CC91-3C36-6E2931F28FED}"/>
                </a:ext>
              </a:extLst>
            </p:cNvPr>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46940AA-B05D-AC30-9B5F-978F63209010}"/>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77DC9A2-3FC3-FCBD-0D7D-7A3CCE1F5EAE}"/>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4D91633-995B-E901-EC2A-9DB6EC2675C5}"/>
                </a:ext>
              </a:extLst>
            </p:cNvPr>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933F83F-8C49-7DFA-123D-1E08836FFC09}"/>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91E5CEFF-9923-7B21-0AA6-8C2460F2E519}"/>
                </a:ext>
              </a:extLst>
            </p:cNvPr>
            <p:cNvCxnSpPr>
              <a:cxnSpLocks/>
              <a:stCxn id="24" idx="0"/>
              <a:endCxn id="13"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接箭头连接符 39">
              <a:extLst>
                <a:ext uri="{FF2B5EF4-FFF2-40B4-BE49-F238E27FC236}">
                  <a16:creationId xmlns:a16="http://schemas.microsoft.com/office/drawing/2014/main" id="{806A621D-6CC9-D498-98D0-99466F4129EB}"/>
                </a:ext>
              </a:extLst>
            </p:cNvPr>
            <p:cNvCxnSpPr>
              <a:cxnSpLocks/>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1" name="直接箭头连接符 40">
              <a:extLst>
                <a:ext uri="{FF2B5EF4-FFF2-40B4-BE49-F238E27FC236}">
                  <a16:creationId xmlns:a16="http://schemas.microsoft.com/office/drawing/2014/main" id="{B01493D9-2594-F428-79AC-B48CE38C921A}"/>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AFF18543-BF9A-219A-D076-5B577A015655}"/>
                </a:ext>
              </a:extLst>
            </p:cNvPr>
            <p:cNvCxnSpPr>
              <a:cxnSpLocks/>
              <a:stCxn id="13" idx="6"/>
              <a:endCxn id="1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a:extLst>
                <a:ext uri="{FF2B5EF4-FFF2-40B4-BE49-F238E27FC236}">
                  <a16:creationId xmlns:a16="http://schemas.microsoft.com/office/drawing/2014/main" id="{499C2B95-60E8-EEDD-600F-080B520CD44C}"/>
                </a:ext>
              </a:extLst>
            </p:cNvPr>
            <p:cNvCxnSpPr>
              <a:cxnSpLocks/>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文本框 48">
              <a:extLst>
                <a:ext uri="{FF2B5EF4-FFF2-40B4-BE49-F238E27FC236}">
                  <a16:creationId xmlns:a16="http://schemas.microsoft.com/office/drawing/2014/main" id="{4175CA1A-E9B3-8ECC-849D-DF29AFEF593C}"/>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488A7207-5834-64FC-9159-02F8F8D4F826}"/>
                </a:ext>
              </a:extLst>
            </p:cNvPr>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CBAF95BB-51EC-5D8E-F019-57C4EF2523EE}"/>
                </a:ext>
              </a:extLst>
            </p:cNvPr>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B7544DC7-8BF8-07D6-227A-ABFDE3642411}"/>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42F28303-3BF3-FDC1-4BA9-F6E772FA309F}"/>
                </a:ext>
              </a:extLst>
            </p:cNvPr>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758B27C8-0C02-2EBE-DE75-B893D444EC70}"/>
                </a:ext>
              </a:extLst>
            </p:cNvPr>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pic>
        <p:nvPicPr>
          <p:cNvPr id="4" name="图片 3">
            <a:extLst>
              <a:ext uri="{FF2B5EF4-FFF2-40B4-BE49-F238E27FC236}">
                <a16:creationId xmlns:a16="http://schemas.microsoft.com/office/drawing/2014/main" id="{0A5650E0-4C63-C49D-01B0-8770449C674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128382" y="1876376"/>
            <a:ext cx="6432444" cy="3351168"/>
          </a:xfrm>
          <a:prstGeom prst="rect">
            <a:avLst/>
          </a:prstGeom>
        </p:spPr>
      </p:pic>
      <p:sp>
        <p:nvSpPr>
          <p:cNvPr id="55" name="文本框 54">
            <a:extLst>
              <a:ext uri="{FF2B5EF4-FFF2-40B4-BE49-F238E27FC236}">
                <a16:creationId xmlns:a16="http://schemas.microsoft.com/office/drawing/2014/main" id="{B90C09BA-C14E-12EF-DA8C-5746079F234A}"/>
              </a:ext>
            </a:extLst>
          </p:cNvPr>
          <p:cNvSpPr txBox="1"/>
          <p:nvPr/>
        </p:nvSpPr>
        <p:spPr>
          <a:xfrm>
            <a:off x="5045840" y="1183082"/>
            <a:ext cx="3191082" cy="113877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p>
          <a:p>
            <a:r>
              <a:rPr lang="en-US" altLang="zh-CN" sz="2400" b="1" dirty="0">
                <a:latin typeface="Times New Roman" panose="02020603050405020304" pitchFamily="18" charset="0"/>
                <a:cs typeface="Times New Roman" panose="02020603050405020304" pitchFamily="18" charset="0"/>
              </a:rPr>
              <a:t>    </a:t>
            </a:r>
          </a:p>
          <a:p>
            <a:endParaRPr lang="zh-CN" altLang="en-US" sz="20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E8195A8-8D7F-7D78-E74A-0C6AF71AA108}"/>
              </a:ext>
            </a:extLst>
          </p:cNvPr>
          <p:cNvSpPr txBox="1"/>
          <p:nvPr/>
        </p:nvSpPr>
        <p:spPr>
          <a:xfrm>
            <a:off x="656316" y="1183083"/>
            <a:ext cx="3191082" cy="769441"/>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一个例外：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6" name="文本框 5">
            <a:hlinkClick r:id="rId6" action="ppaction://hlinksldjump"/>
            <a:extLst>
              <a:ext uri="{FF2B5EF4-FFF2-40B4-BE49-F238E27FC236}">
                <a16:creationId xmlns:a16="http://schemas.microsoft.com/office/drawing/2014/main" id="{E2A54AC7-2B18-A8E6-5F1C-112FDDE8F32B}"/>
              </a:ext>
            </a:extLst>
          </p:cNvPr>
          <p:cNvSpPr txBox="1"/>
          <p:nvPr/>
        </p:nvSpPr>
        <p:spPr>
          <a:xfrm>
            <a:off x="365866" y="5405154"/>
            <a:ext cx="11460268" cy="960776"/>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pitchFamily="34" charset="-122"/>
                <a:ea typeface="微软雅黑" panose="020B0503020204020204" pitchFamily="34" charset="-122"/>
              </a:rPr>
              <a:t>无论</a:t>
            </a:r>
            <a:r>
              <a:rPr lang="en-US" altLang="zh-CN" sz="2000" dirty="0">
                <a:effectLst/>
                <a:latin typeface="微软雅黑" panose="020B0503020204020204" pitchFamily="34" charset="-122"/>
                <a:ea typeface="微软雅黑" panose="020B0503020204020204" pitchFamily="34" charset="-122"/>
              </a:rPr>
              <a:t>U</a:t>
            </a:r>
            <a:r>
              <a:rPr lang="en-US" altLang="zh-CN" sz="2000" baseline="-25000" dirty="0">
                <a:effectLst/>
                <a:latin typeface="微软雅黑" panose="020B0503020204020204" pitchFamily="34" charset="-122"/>
                <a:ea typeface="微软雅黑" panose="020B0503020204020204" pitchFamily="34" charset="-122"/>
              </a:rPr>
              <a:t>X</a:t>
            </a:r>
            <a:r>
              <a:rPr lang="zh-CN" altLang="en-US" sz="2000" dirty="0">
                <a:effectLst/>
                <a:latin typeface="微软雅黑" panose="020B0503020204020204" pitchFamily="34" charset="-122"/>
                <a:ea typeface="微软雅黑" panose="020B0503020204020204" pitchFamily="34" charset="-122"/>
              </a:rPr>
              <a:t>和</a:t>
            </a:r>
            <a:r>
              <a:rPr lang="en-US" altLang="zh-CN" sz="2000" dirty="0">
                <a:effectLst/>
                <a:latin typeface="微软雅黑" panose="020B0503020204020204" pitchFamily="34" charset="-122"/>
                <a:ea typeface="微软雅黑" panose="020B0503020204020204" pitchFamily="34" charset="-122"/>
              </a:rPr>
              <a:t>U</a:t>
            </a:r>
            <a:r>
              <a:rPr lang="en-US" altLang="zh-CN" sz="2000" baseline="-25000" dirty="0">
                <a:effectLst/>
                <a:latin typeface="微软雅黑" panose="020B0503020204020204" pitchFamily="34" charset="-122"/>
                <a:ea typeface="微软雅黑" panose="020B0503020204020204" pitchFamily="34" charset="-122"/>
              </a:rPr>
              <a:t>Y</a:t>
            </a:r>
            <a:r>
              <a:rPr lang="zh-CN" altLang="en-US" sz="2000" dirty="0">
                <a:effectLst/>
                <a:latin typeface="微软雅黑" panose="020B0503020204020204" pitchFamily="34" charset="-122"/>
                <a:ea typeface="微软雅黑" panose="020B0503020204020204" pitchFamily="34" charset="-122"/>
              </a:rPr>
              <a:t>取值为多少，</a:t>
            </a:r>
            <a:r>
              <a:rPr lang="en-US" altLang="zh-CN" sz="2000" dirty="0">
                <a:effectLst/>
                <a:latin typeface="微软雅黑" panose="020B0503020204020204" pitchFamily="34" charset="-122"/>
                <a:ea typeface="微软雅黑" panose="020B0503020204020204" pitchFamily="34" charset="-122"/>
              </a:rPr>
              <a:t>X</a:t>
            </a:r>
            <a:r>
              <a:rPr lang="zh-CN" altLang="en-US" sz="2000" dirty="0">
                <a:effectLst/>
                <a:latin typeface="微软雅黑" panose="020B0503020204020204" pitchFamily="34" charset="-122"/>
                <a:ea typeface="微软雅黑" panose="020B0503020204020204" pitchFamily="34" charset="-122"/>
              </a:rPr>
              <a:t>都不会对</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造成任何影响。因为</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只会决定</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取值是</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或者</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，但只有</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取值为</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时才会影响到</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。因此</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在这个模型中是独立的，我们称之为</a:t>
            </a:r>
            <a:r>
              <a:rPr kumimoji="0" lang="en-US" altLang="zh-CN" sz="2000" b="1" i="0" u="none" strike="noStrike" kern="1200" cap="none" spc="0" normalizeH="0" baseline="0" noProof="0" dirty="0">
                <a:ln>
                  <a:noFill/>
                </a:ln>
                <a:effectLst/>
                <a:uLnTx/>
                <a:uFillTx/>
                <a:latin typeface="Arial"/>
                <a:ea typeface="微软雅黑"/>
                <a:cs typeface="+mn-cs"/>
              </a:rPr>
              <a:t>intransitive dependence</a:t>
            </a:r>
            <a:r>
              <a:rPr kumimoji="0" lang="zh-CN" altLang="en-US" sz="2000" b="1" i="0" u="none" strike="noStrike" kern="1200" cap="none" spc="0" normalizeH="0" baseline="0" noProof="0" dirty="0">
                <a:ln>
                  <a:noFill/>
                </a:ln>
                <a:effectLst/>
                <a:uLnTx/>
                <a:uFillTx/>
                <a:latin typeface="Arial"/>
                <a:ea typeface="微软雅黑"/>
                <a:cs typeface="+mn-cs"/>
              </a:rPr>
              <a:t>。</a:t>
            </a:r>
            <a:endParaRPr lang="en-US" altLang="zh-CN" sz="20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4725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9C6DBB-9FA0-C3CB-65AE-C64301FB0FFB}"/>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536088" y="247069"/>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因果关系结构</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——Fork </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叉状结构</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5" name="组合 4">
            <a:extLst>
              <a:ext uri="{FF2B5EF4-FFF2-40B4-BE49-F238E27FC236}">
                <a16:creationId xmlns:a16="http://schemas.microsoft.com/office/drawing/2014/main" id="{719C35A8-4805-7F28-C99C-021631664167}"/>
              </a:ext>
            </a:extLst>
          </p:cNvPr>
          <p:cNvGrpSpPr/>
          <p:nvPr/>
        </p:nvGrpSpPr>
        <p:grpSpPr>
          <a:xfrm>
            <a:off x="1039593" y="1161559"/>
            <a:ext cx="2557110" cy="2563402"/>
            <a:chOff x="727775" y="1321404"/>
            <a:chExt cx="2778992" cy="2694772"/>
          </a:xfrm>
        </p:grpSpPr>
        <p:sp>
          <p:nvSpPr>
            <p:cNvPr id="6" name="椭圆 5">
              <a:extLst>
                <a:ext uri="{FF2B5EF4-FFF2-40B4-BE49-F238E27FC236}">
                  <a16:creationId xmlns:a16="http://schemas.microsoft.com/office/drawing/2014/main" id="{AC5C2C59-36BF-76C6-CD45-B2698453D96A}"/>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81B90BA-A9AA-0258-DA07-AC21B169E8CF}"/>
                </a:ext>
              </a:extLst>
            </p:cNvPr>
            <p:cNvSpPr/>
            <p:nvPr/>
          </p:nvSpPr>
          <p:spPr>
            <a:xfrm>
              <a:off x="1957019" y="240663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C10A8E92-BF56-A59C-1850-2317E09BA07E}"/>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A2416EB-214C-9F82-231C-3FEA0AA3C169}"/>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F374E84-0138-697F-656E-A55ECEFBC581}"/>
                </a:ext>
              </a:extLst>
            </p:cNvPr>
            <p:cNvSpPr/>
            <p:nvPr/>
          </p:nvSpPr>
          <p:spPr>
            <a:xfrm>
              <a:off x="1949583" y="331991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39368FA9-6594-EDFF-52CE-BF6A92AEA6E3}"/>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15E395AD-599E-98B7-B0E2-675C6086E916}"/>
                </a:ext>
              </a:extLst>
            </p:cNvPr>
            <p:cNvCxnSpPr>
              <a:cxnSpLocks/>
              <a:stCxn id="9" idx="0"/>
              <a:endCxn id="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42DC8187-AE1F-5A55-4A72-D7EB741226DA}"/>
                </a:ext>
              </a:extLst>
            </p:cNvPr>
            <p:cNvCxnSpPr>
              <a:cxnSpLocks/>
              <a:stCxn id="10" idx="0"/>
            </p:cNvCxnSpPr>
            <p:nvPr/>
          </p:nvCxnSpPr>
          <p:spPr>
            <a:xfrm flipV="1">
              <a:off x="2066217" y="2605453"/>
              <a:ext cx="0" cy="71446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C8F839EB-DED6-7609-207F-E4BF38084856}"/>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EA988DD4-09D7-ADA3-A587-E79FDE0E4C3D}"/>
                </a:ext>
              </a:extLst>
            </p:cNvPr>
            <p:cNvCxnSpPr>
              <a:cxnSpLocks/>
              <a:stCxn id="7" idx="2"/>
              <a:endCxn id="6" idx="6"/>
            </p:cNvCxnSpPr>
            <p:nvPr/>
          </p:nvCxnSpPr>
          <p:spPr>
            <a:xfrm flipH="1" flipV="1">
              <a:off x="1054318" y="1962688"/>
              <a:ext cx="902701"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B291C7F3-2AE6-0DB6-8D5F-CB39C9BD8781}"/>
                </a:ext>
              </a:extLst>
            </p:cNvPr>
            <p:cNvCxnSpPr>
              <a:cxnSpLocks/>
              <a:stCxn id="7" idx="6"/>
              <a:endCxn id="8" idx="2"/>
            </p:cNvCxnSpPr>
            <p:nvPr/>
          </p:nvCxnSpPr>
          <p:spPr>
            <a:xfrm flipV="1">
              <a:off x="2190285" y="1962688"/>
              <a:ext cx="844729"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7C849229-63DC-B55F-2CDA-077034D587FE}"/>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31F7496C-E336-F17C-F47D-922D558CFB0F}"/>
                </a:ext>
              </a:extLst>
            </p:cNvPr>
            <p:cNvSpPr txBox="1"/>
            <p:nvPr/>
          </p:nvSpPr>
          <p:spPr>
            <a:xfrm>
              <a:off x="1835995" y="189841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2F5A8AA0-07B5-B4A1-87CD-B48CEE6B4970}"/>
                </a:ext>
              </a:extLst>
            </p:cNvPr>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98A35C8-690B-E4A2-89A8-476C9D06CEB6}"/>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55FF1EC-29C6-B630-54BA-9E85D876C49D}"/>
                </a:ext>
              </a:extLst>
            </p:cNvPr>
            <p:cNvSpPr txBox="1"/>
            <p:nvPr/>
          </p:nvSpPr>
          <p:spPr>
            <a:xfrm>
              <a:off x="1852111" y="355451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620B3FCD-C35F-F18F-EECA-81961C548924}"/>
                </a:ext>
              </a:extLst>
            </p:cNvPr>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35" name="文本框 34">
            <a:extLst>
              <a:ext uri="{FF2B5EF4-FFF2-40B4-BE49-F238E27FC236}">
                <a16:creationId xmlns:a16="http://schemas.microsoft.com/office/drawing/2014/main" id="{73D2086E-82E4-6C03-16B4-59F6E311B567}"/>
              </a:ext>
            </a:extLst>
          </p:cNvPr>
          <p:cNvSpPr txBox="1"/>
          <p:nvPr/>
        </p:nvSpPr>
        <p:spPr>
          <a:xfrm>
            <a:off x="1039593" y="3848264"/>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5X -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10X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97AA3FBA-7842-C8A2-3080-0D61FAF8B048}"/>
              </a:ext>
            </a:extLst>
          </p:cNvPr>
          <p:cNvSpPr txBox="1"/>
          <p:nvPr/>
        </p:nvSpPr>
        <p:spPr>
          <a:xfrm>
            <a:off x="5196503" y="1027957"/>
            <a:ext cx="5576014" cy="3367397"/>
          </a:xfrm>
          <a:prstGeom prst="rect">
            <a:avLst/>
          </a:prstGeom>
          <a:noFill/>
        </p:spPr>
        <p:txBody>
          <a:bodyPr wrap="non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1. Z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 likely dependent</a:t>
            </a:r>
          </a:p>
          <a:p>
            <a:pPr>
              <a:lnSpc>
                <a:spcPct val="150000"/>
              </a:lnSpc>
            </a:pPr>
            <a:r>
              <a:rPr lang="en-US" altLang="zh-CN" dirty="0">
                <a:latin typeface="微软雅黑" panose="020B0503020204020204" pitchFamily="34" charset="-122"/>
                <a:ea typeface="微软雅黑" panose="020B0503020204020204" pitchFamily="34" charset="-122"/>
              </a:rPr>
              <a:t>    For some z , y , P(Z=z| Y=y)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 </a:t>
            </a:r>
          </a:p>
          <a:p>
            <a:pPr>
              <a:lnSpc>
                <a:spcPct val="150000"/>
              </a:lnSpc>
            </a:pPr>
            <a:r>
              <a:rPr lang="en-US" altLang="zh-CN" b="1" dirty="0">
                <a:latin typeface="微软雅黑" panose="020B0503020204020204" pitchFamily="34" charset="-122"/>
                <a:ea typeface="微软雅黑" panose="020B0503020204020204" pitchFamily="34" charset="-122"/>
              </a:rPr>
              <a:t>2. Y and X are likely 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x , y , P(Y=y| X=x)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P(Y=y) </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 Z and X are likely 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z , y , P(Z=z| X=x)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4. Z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independent,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conditional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on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X</a:t>
            </a:r>
          </a:p>
          <a:p>
            <a:pPr>
              <a:lnSpc>
                <a:spcPct val="150000"/>
              </a:lnSpc>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all x , y, z , P(Z=z| X=x , Y=y) = P(Z=z| X=x)</a:t>
            </a:r>
            <a:endParaRPr lang="zh-CN" altLang="en-US" dirty="0">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A2852256-C61D-3CB9-847C-B24249C61089}"/>
              </a:ext>
            </a:extLst>
          </p:cNvPr>
          <p:cNvGrpSpPr/>
          <p:nvPr/>
        </p:nvGrpSpPr>
        <p:grpSpPr>
          <a:xfrm>
            <a:off x="3632827" y="4708658"/>
            <a:ext cx="8204193" cy="1713993"/>
            <a:chOff x="3573466" y="4683044"/>
            <a:chExt cx="8204193" cy="1713993"/>
          </a:xfrm>
        </p:grpSpPr>
        <p:sp>
          <p:nvSpPr>
            <p:cNvPr id="38" name="矩形 37">
              <a:extLst>
                <a:ext uri="{FF2B5EF4-FFF2-40B4-BE49-F238E27FC236}">
                  <a16:creationId xmlns:a16="http://schemas.microsoft.com/office/drawing/2014/main" id="{342C1099-AAA3-2F41-6FE2-F3F18D3A8991}"/>
                </a:ext>
              </a:extLst>
            </p:cNvPr>
            <p:cNvSpPr/>
            <p:nvPr/>
          </p:nvSpPr>
          <p:spPr>
            <a:xfrm>
              <a:off x="6513318" y="4736280"/>
              <a:ext cx="2703851"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性别 </a:t>
              </a:r>
              <a:r>
                <a:rPr lang="en-US" altLang="zh-CN" dirty="0">
                  <a:solidFill>
                    <a:schemeClr val="tx1"/>
                  </a:solidFill>
                  <a:latin typeface="微软雅黑" panose="020B0503020204020204" pitchFamily="34" charset="-122"/>
                  <a:ea typeface="微软雅黑" panose="020B0503020204020204" pitchFamily="34" charset="-122"/>
                </a:rPr>
                <a:t>sex</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A091630F-5D95-91A0-3BC2-7764EBB70DAF}"/>
                </a:ext>
              </a:extLst>
            </p:cNvPr>
            <p:cNvSpPr/>
            <p:nvPr/>
          </p:nvSpPr>
          <p:spPr>
            <a:xfrm>
              <a:off x="4156042" y="5889314"/>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治疗 </a:t>
              </a:r>
              <a:r>
                <a:rPr lang="en-US" altLang="zh-CN" dirty="0">
                  <a:solidFill>
                    <a:schemeClr val="tx1"/>
                  </a:solidFill>
                  <a:latin typeface="微软雅黑" panose="020B0503020204020204" pitchFamily="34" charset="-122"/>
                  <a:ea typeface="微软雅黑" panose="020B0503020204020204" pitchFamily="34" charset="-122"/>
                </a:rPr>
                <a:t>treatment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201DF4AA-9ECB-1E65-F5FF-38554D4F2D9C}"/>
                </a:ext>
              </a:extLst>
            </p:cNvPr>
            <p:cNvSpPr/>
            <p:nvPr/>
          </p:nvSpPr>
          <p:spPr>
            <a:xfrm>
              <a:off x="9076385" y="588037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康复 </a:t>
              </a:r>
              <a:r>
                <a:rPr lang="en-US" altLang="zh-CN" dirty="0">
                  <a:solidFill>
                    <a:schemeClr val="tx1"/>
                  </a:solidFill>
                  <a:latin typeface="微软雅黑" panose="020B0503020204020204" pitchFamily="34" charset="-122"/>
                  <a:ea typeface="微软雅黑" panose="020B0503020204020204" pitchFamily="34" charset="-122"/>
                </a:rPr>
                <a:t>recovered</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DBB8A485-4B9C-AC74-FC14-DFE1C9A99E52}"/>
                </a:ext>
              </a:extLst>
            </p:cNvPr>
            <p:cNvCxnSpPr>
              <a:cxnSpLocks/>
              <a:stCxn id="38" idx="1"/>
              <a:endCxn id="39" idx="0"/>
            </p:cNvCxnSpPr>
            <p:nvPr/>
          </p:nvCxnSpPr>
          <p:spPr>
            <a:xfrm flipH="1">
              <a:off x="5506679" y="4990142"/>
              <a:ext cx="1006639" cy="89917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3EBDC7CA-6161-DCA1-BEE6-117338C5C973}"/>
                </a:ext>
              </a:extLst>
            </p:cNvPr>
            <p:cNvCxnSpPr>
              <a:cxnSpLocks/>
              <a:stCxn id="38" idx="3"/>
              <a:endCxn id="40" idx="0"/>
            </p:cNvCxnSpPr>
            <p:nvPr/>
          </p:nvCxnSpPr>
          <p:spPr>
            <a:xfrm>
              <a:off x="9217169" y="4990142"/>
              <a:ext cx="1209853" cy="8902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a:extLst>
                <a:ext uri="{FF2B5EF4-FFF2-40B4-BE49-F238E27FC236}">
                  <a16:creationId xmlns:a16="http://schemas.microsoft.com/office/drawing/2014/main" id="{E8CC4B37-307E-91E9-BB7A-071619F5CF7A}"/>
                </a:ext>
              </a:extLst>
            </p:cNvPr>
            <p:cNvCxnSpPr>
              <a:cxnSpLocks/>
              <a:stCxn id="39" idx="3"/>
              <a:endCxn id="40" idx="1"/>
            </p:cNvCxnSpPr>
            <p:nvPr/>
          </p:nvCxnSpPr>
          <p:spPr>
            <a:xfrm flipV="1">
              <a:off x="6857316" y="6134241"/>
              <a:ext cx="2219069" cy="89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4" name="文本框 43">
              <a:extLst>
                <a:ext uri="{FF2B5EF4-FFF2-40B4-BE49-F238E27FC236}">
                  <a16:creationId xmlns:a16="http://schemas.microsoft.com/office/drawing/2014/main" id="{66CC7E6D-0E44-219C-1AB4-722A2ACB99B5}"/>
                </a:ext>
              </a:extLst>
            </p:cNvPr>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B92DAAA3-B643-9CF9-2DDC-9DE9CC6F0C11}"/>
                </a:ext>
              </a:extLst>
            </p:cNvPr>
            <p:cNvSpPr txBox="1"/>
            <p:nvPr/>
          </p:nvSpPr>
          <p:spPr>
            <a:xfrm>
              <a:off x="5898694" y="4683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FDE36DC4-CE58-3373-BE56-0EEF186E542E}"/>
                </a:ext>
              </a:extLst>
            </p:cNvPr>
            <p:cNvSpPr txBox="1"/>
            <p:nvPr/>
          </p:nvSpPr>
          <p:spPr>
            <a:xfrm>
              <a:off x="9143672" y="588931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82692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65B7537F-9662-7421-01BA-52E2102AAC11}"/>
              </a:ext>
            </a:extLst>
          </p:cNvPr>
          <p:cNvSpPr/>
          <p:nvPr/>
        </p:nvSpPr>
        <p:spPr>
          <a:xfrm>
            <a:off x="465496" y="1223566"/>
            <a:ext cx="10812493" cy="1062074"/>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a:extLst>
              <a:ext uri="{FF2B5EF4-FFF2-40B4-BE49-F238E27FC236}">
                <a16:creationId xmlns:a16="http://schemas.microsoft.com/office/drawing/2014/main" id="{BE9C6DBB-9FA0-C3CB-65AE-C64301FB0FFB}"/>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a:extLst>
              <a:ext uri="{FF2B5EF4-FFF2-40B4-BE49-F238E27FC236}">
                <a16:creationId xmlns:a16="http://schemas.microsoft.com/office/drawing/2014/main" id="{F41484DA-47C4-00E4-7FA3-7AC54A35E0CA}"/>
              </a:ext>
            </a:extLst>
          </p:cNvPr>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混杂因子</a:t>
            </a:r>
          </a:p>
        </p:txBody>
      </p:sp>
      <p:sp>
        <p:nvSpPr>
          <p:cNvPr id="4" name="文本框 3">
            <a:extLst>
              <a:ext uri="{FF2B5EF4-FFF2-40B4-BE49-F238E27FC236}">
                <a16:creationId xmlns:a16="http://schemas.microsoft.com/office/drawing/2014/main" id="{4F74E693-F774-304C-2825-536B99C68E43}"/>
              </a:ext>
            </a:extLst>
          </p:cNvPr>
          <p:cNvSpPr txBox="1"/>
          <p:nvPr/>
        </p:nvSpPr>
        <p:spPr>
          <a:xfrm>
            <a:off x="1727665" y="1397400"/>
            <a:ext cx="9244516" cy="707886"/>
          </a:xfrm>
          <a:prstGeom prst="rect">
            <a:avLst/>
          </a:prstGeom>
          <a:noFill/>
        </p:spPr>
        <p:txBody>
          <a:bodyPr wrap="square" rtlCol="0">
            <a:spAutoFit/>
          </a:bodyPr>
          <a:lstStyle/>
          <a:p>
            <a:r>
              <a:rPr lang="zh-CN" altLang="en-US" sz="2000" dirty="0">
                <a:effectLst/>
                <a:latin typeface="微软雅黑" panose="020B0503020204020204" pitchFamily="34" charset="-122"/>
                <a:ea typeface="微软雅黑" panose="020B0503020204020204" pitchFamily="34" charset="-122"/>
              </a:rPr>
              <a:t>当一个变量同时影响选择接受处理的对象以及实验结果时，混杂偏倚就产生了，这个变量就是混杂因子。</a:t>
            </a:r>
            <a:r>
              <a:rPr lang="zh-CN" altLang="en-US" sz="2000" dirty="0">
                <a:latin typeface="微软雅黑" panose="020B0503020204020204" pitchFamily="34" charset="-122"/>
                <a:ea typeface="微软雅黑" panose="020B0503020204020204" pitchFamily="34" charset="-122"/>
              </a:rPr>
              <a:t> </a:t>
            </a:r>
          </a:p>
        </p:txBody>
      </p:sp>
      <p:sp>
        <p:nvSpPr>
          <p:cNvPr id="7" name="文本框 6">
            <a:extLst>
              <a:ext uri="{FF2B5EF4-FFF2-40B4-BE49-F238E27FC236}">
                <a16:creationId xmlns:a16="http://schemas.microsoft.com/office/drawing/2014/main" id="{CBAAF1FF-9540-283E-7D63-7E6294626C2E}"/>
              </a:ext>
            </a:extLst>
          </p:cNvPr>
          <p:cNvSpPr txBox="1"/>
          <p:nvPr/>
        </p:nvSpPr>
        <p:spPr>
          <a:xfrm>
            <a:off x="677629" y="1517958"/>
            <a:ext cx="912439" cy="461665"/>
          </a:xfrm>
          <a:prstGeom prst="rect">
            <a:avLst/>
          </a:prstGeom>
          <a:noFill/>
        </p:spPr>
        <p:txBody>
          <a:bodyPr wrap="square">
            <a:spAutoFit/>
          </a:bodyPr>
          <a:lstStyle/>
          <a:p>
            <a:r>
              <a:rPr lang="zh-CN" altLang="en-US" sz="2400" b="1" dirty="0">
                <a:solidFill>
                  <a:srgbClr val="C00000"/>
                </a:solidFill>
                <a:effectLst/>
                <a:latin typeface="微软雅黑" panose="020B0503020204020204" pitchFamily="34" charset="-122"/>
                <a:ea typeface="微软雅黑" panose="020B0503020204020204" pitchFamily="34" charset="-122"/>
              </a:rPr>
              <a:t>定义：</a:t>
            </a:r>
            <a:endParaRPr lang="zh-CN" altLang="en-US" sz="2400" dirty="0"/>
          </a:p>
        </p:txBody>
      </p:sp>
      <p:grpSp>
        <p:nvGrpSpPr>
          <p:cNvPr id="8" name="组合 7">
            <a:extLst>
              <a:ext uri="{FF2B5EF4-FFF2-40B4-BE49-F238E27FC236}">
                <a16:creationId xmlns:a16="http://schemas.microsoft.com/office/drawing/2014/main" id="{F6AB1242-06D9-1FFD-0BA4-1D50BB46A8E6}"/>
              </a:ext>
            </a:extLst>
          </p:cNvPr>
          <p:cNvGrpSpPr/>
          <p:nvPr/>
        </p:nvGrpSpPr>
        <p:grpSpPr>
          <a:xfrm>
            <a:off x="2395836" y="2808713"/>
            <a:ext cx="7064886" cy="1573122"/>
            <a:chOff x="3573466" y="4847830"/>
            <a:chExt cx="6976907" cy="1573122"/>
          </a:xfrm>
        </p:grpSpPr>
        <p:sp>
          <p:nvSpPr>
            <p:cNvPr id="9" name="矩形 8">
              <a:extLst>
                <a:ext uri="{FF2B5EF4-FFF2-40B4-BE49-F238E27FC236}">
                  <a16:creationId xmlns:a16="http://schemas.microsoft.com/office/drawing/2014/main" id="{152803A7-024F-FB1A-C95E-609041ED4EAB}"/>
                </a:ext>
              </a:extLst>
            </p:cNvPr>
            <p:cNvSpPr/>
            <p:nvPr/>
          </p:nvSpPr>
          <p:spPr>
            <a:xfrm>
              <a:off x="6268229" y="4847830"/>
              <a:ext cx="2006166"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性别 </a:t>
              </a:r>
              <a:r>
                <a:rPr lang="en-US" altLang="zh-CN" dirty="0">
                  <a:solidFill>
                    <a:schemeClr val="tx1"/>
                  </a:solidFill>
                  <a:latin typeface="微软雅黑" panose="020B0503020204020204" pitchFamily="34" charset="-122"/>
                  <a:ea typeface="微软雅黑" panose="020B0503020204020204" pitchFamily="34" charset="-122"/>
                </a:rPr>
                <a:t>sex</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533863F-075A-48CA-54A4-8B948A0A90E1}"/>
                </a:ext>
              </a:extLst>
            </p:cNvPr>
            <p:cNvSpPr/>
            <p:nvPr/>
          </p:nvSpPr>
          <p:spPr>
            <a:xfrm>
              <a:off x="4156043" y="5889314"/>
              <a:ext cx="2357277"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治疗 </a:t>
              </a:r>
              <a:r>
                <a:rPr lang="en-US" altLang="zh-CN" dirty="0">
                  <a:solidFill>
                    <a:schemeClr val="tx1"/>
                  </a:solidFill>
                  <a:latin typeface="微软雅黑" panose="020B0503020204020204" pitchFamily="34" charset="-122"/>
                  <a:ea typeface="微软雅黑" panose="020B0503020204020204" pitchFamily="34" charset="-122"/>
                </a:rPr>
                <a:t>treatment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2D920F02-ED7F-21EA-F5DE-E0D7332169F8}"/>
                </a:ext>
              </a:extLst>
            </p:cNvPr>
            <p:cNvSpPr/>
            <p:nvPr/>
          </p:nvSpPr>
          <p:spPr>
            <a:xfrm>
              <a:off x="7849099" y="591322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康复 </a:t>
              </a:r>
              <a:r>
                <a:rPr lang="en-US" altLang="zh-CN" dirty="0">
                  <a:solidFill>
                    <a:schemeClr val="tx1"/>
                  </a:solidFill>
                  <a:latin typeface="微软雅黑" panose="020B0503020204020204" pitchFamily="34" charset="-122"/>
                  <a:ea typeface="微软雅黑" panose="020B0503020204020204" pitchFamily="34" charset="-122"/>
                </a:rPr>
                <a:t>recovered</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A91C1A5B-91AF-D706-1557-114CA5790C37}"/>
                </a:ext>
              </a:extLst>
            </p:cNvPr>
            <p:cNvCxnSpPr>
              <a:cxnSpLocks/>
              <a:stCxn id="9" idx="1"/>
              <a:endCxn id="10" idx="0"/>
            </p:cNvCxnSpPr>
            <p:nvPr/>
          </p:nvCxnSpPr>
          <p:spPr>
            <a:xfrm flipH="1">
              <a:off x="5334681" y="5101692"/>
              <a:ext cx="933548" cy="78762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AC5B8083-AA97-D231-1ADD-B68EF45463BB}"/>
                </a:ext>
              </a:extLst>
            </p:cNvPr>
            <p:cNvCxnSpPr>
              <a:cxnSpLocks/>
              <a:stCxn id="9" idx="3"/>
              <a:endCxn id="11" idx="0"/>
            </p:cNvCxnSpPr>
            <p:nvPr/>
          </p:nvCxnSpPr>
          <p:spPr>
            <a:xfrm>
              <a:off x="8274395" y="5101692"/>
              <a:ext cx="925342" cy="8115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4D96BCDD-F530-D6C4-28BE-9FAF882087F0}"/>
                </a:ext>
              </a:extLst>
            </p:cNvPr>
            <p:cNvCxnSpPr>
              <a:cxnSpLocks/>
              <a:stCxn id="10" idx="3"/>
              <a:endCxn id="11" idx="1"/>
            </p:cNvCxnSpPr>
            <p:nvPr/>
          </p:nvCxnSpPr>
          <p:spPr>
            <a:xfrm>
              <a:off x="6513320" y="6143176"/>
              <a:ext cx="1335779" cy="2391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a:extLst>
                <a:ext uri="{FF2B5EF4-FFF2-40B4-BE49-F238E27FC236}">
                  <a16:creationId xmlns:a16="http://schemas.microsoft.com/office/drawing/2014/main" id="{1AE8EDC5-3ABC-FA65-D519-A85919660D00}"/>
                </a:ext>
              </a:extLst>
            </p:cNvPr>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B63AAA8-C960-55EF-A35E-2E85BCCB999C}"/>
                </a:ext>
              </a:extLst>
            </p:cNvPr>
            <p:cNvSpPr txBox="1"/>
            <p:nvPr/>
          </p:nvSpPr>
          <p:spPr>
            <a:xfrm>
              <a:off x="6280975" y="4851349"/>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EDE115E-0800-9CF8-E9B6-B5FA89E8BB99}"/>
                </a:ext>
              </a:extLst>
            </p:cNvPr>
            <p:cNvSpPr txBox="1"/>
            <p:nvPr/>
          </p:nvSpPr>
          <p:spPr>
            <a:xfrm>
              <a:off x="7853800" y="5924300"/>
              <a:ext cx="38984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7871A26B-4B1F-A651-9FF7-96F9004E2D36}"/>
              </a:ext>
            </a:extLst>
          </p:cNvPr>
          <p:cNvSpPr txBox="1"/>
          <p:nvPr/>
        </p:nvSpPr>
        <p:spPr>
          <a:xfrm>
            <a:off x="1021360" y="4711919"/>
            <a:ext cx="10149280" cy="1422954"/>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pitchFamily="34" charset="-122"/>
                <a:ea typeface="微软雅黑" panose="020B0503020204020204" pitchFamily="34" charset="-122"/>
              </a:rPr>
              <a:t>消除偏倚的两种方式：</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effectLst/>
                <a:latin typeface="微软雅黑" panose="020B0503020204020204" pitchFamily="34" charset="-122"/>
                <a:ea typeface="微软雅黑" panose="020B0503020204020204" pitchFamily="34" charset="-122"/>
              </a:rPr>
              <a:t>1</a:t>
            </a:r>
            <a:r>
              <a:rPr lang="zh-CN" altLang="en-US" sz="2000" dirty="0">
                <a:effectLst/>
                <a:latin typeface="微软雅黑" panose="020B0503020204020204" pitchFamily="34" charset="-122"/>
                <a:ea typeface="微软雅黑" panose="020B0503020204020204" pitchFamily="34" charset="-122"/>
              </a:rPr>
              <a:t>）以</a:t>
            </a:r>
            <a:r>
              <a:rPr lang="en-US" altLang="zh-CN" sz="2000" dirty="0">
                <a:effectLst/>
                <a:latin typeface="微软雅黑" panose="020B0503020204020204" pitchFamily="34" charset="-122"/>
                <a:ea typeface="微软雅黑" panose="020B0503020204020204" pitchFamily="34" charset="-122"/>
              </a:rPr>
              <a:t>X</a:t>
            </a:r>
            <a:r>
              <a:rPr lang="zh-CN" altLang="en-US" sz="2000" dirty="0">
                <a:effectLst/>
                <a:latin typeface="微软雅黑" panose="020B0503020204020204" pitchFamily="34" charset="-122"/>
                <a:ea typeface="微软雅黑" panose="020B0503020204020204" pitchFamily="34" charset="-122"/>
              </a:rPr>
              <a:t>为条件，</a:t>
            </a:r>
            <a:r>
              <a:rPr lang="en-US" altLang="zh-CN" sz="2000" dirty="0">
                <a:effectLst/>
                <a:latin typeface="微软雅黑" panose="020B0503020204020204" pitchFamily="34" charset="-122"/>
                <a:ea typeface="微软雅黑" panose="020B0503020204020204" pitchFamily="34" charset="-122"/>
              </a:rPr>
              <a:t>Y</a:t>
            </a:r>
            <a:r>
              <a:rPr lang="zh-CN" altLang="en-US" sz="2000" dirty="0">
                <a:effectLst/>
                <a:latin typeface="微软雅黑" panose="020B0503020204020204" pitchFamily="34" charset="-122"/>
                <a:ea typeface="微软雅黑" panose="020B0503020204020204" pitchFamily="34" charset="-122"/>
              </a:rPr>
              <a:t>和</a:t>
            </a:r>
            <a:r>
              <a:rPr lang="en-US" altLang="zh-CN" sz="2000" dirty="0">
                <a:effectLst/>
                <a:latin typeface="微软雅黑" panose="020B0503020204020204" pitchFamily="34" charset="-122"/>
                <a:ea typeface="微软雅黑" panose="020B0503020204020204" pitchFamily="34" charset="-122"/>
              </a:rPr>
              <a:t>Z</a:t>
            </a:r>
            <a:r>
              <a:rPr lang="zh-CN" altLang="en-US" sz="2000" dirty="0">
                <a:effectLst/>
                <a:latin typeface="微软雅黑" panose="020B0503020204020204" pitchFamily="34" charset="-122"/>
                <a:ea typeface="微软雅黑" panose="020B0503020204020204" pitchFamily="34" charset="-122"/>
              </a:rPr>
              <a:t>独立不相关；</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）随机化实验：在有混淆变量的情况下，随机对照试验是对因果推断的黄金标准。</a:t>
            </a:r>
            <a:endParaRPr lang="en-US" altLang="zh-CN" sz="20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919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9C6DBB-9FA0-C3CB-65AE-C64301FB0FFB}"/>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a:extLst>
              <a:ext uri="{FF2B5EF4-FFF2-40B4-BE49-F238E27FC236}">
                <a16:creationId xmlns:a16="http://schemas.microsoft.com/office/drawing/2014/main" id="{F41484DA-47C4-00E4-7FA3-7AC54A35E0CA}"/>
              </a:ext>
            </a:extLst>
          </p:cNvPr>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分组数据于整体数据</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8" name="组合 7">
            <a:extLst>
              <a:ext uri="{FF2B5EF4-FFF2-40B4-BE49-F238E27FC236}">
                <a16:creationId xmlns:a16="http://schemas.microsoft.com/office/drawing/2014/main" id="{F6AB1242-06D9-1FFD-0BA4-1D50BB46A8E6}"/>
              </a:ext>
            </a:extLst>
          </p:cNvPr>
          <p:cNvGrpSpPr/>
          <p:nvPr/>
        </p:nvGrpSpPr>
        <p:grpSpPr>
          <a:xfrm>
            <a:off x="709383" y="2214620"/>
            <a:ext cx="4352896" cy="1765204"/>
            <a:chOff x="4605810" y="4838026"/>
            <a:chExt cx="5350615" cy="1765204"/>
          </a:xfrm>
        </p:grpSpPr>
        <p:sp>
          <p:nvSpPr>
            <p:cNvPr id="9" name="矩形 8">
              <a:extLst>
                <a:ext uri="{FF2B5EF4-FFF2-40B4-BE49-F238E27FC236}">
                  <a16:creationId xmlns:a16="http://schemas.microsoft.com/office/drawing/2014/main" id="{152803A7-024F-FB1A-C95E-609041ED4EAB}"/>
                </a:ext>
              </a:extLst>
            </p:cNvPr>
            <p:cNvSpPr/>
            <p:nvPr/>
          </p:nvSpPr>
          <p:spPr>
            <a:xfrm>
              <a:off x="6260859" y="4838026"/>
              <a:ext cx="2006166"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性别 </a:t>
              </a:r>
              <a:r>
                <a:rPr lang="en-US" altLang="zh-CN" dirty="0">
                  <a:solidFill>
                    <a:schemeClr val="tx1"/>
                  </a:solidFill>
                  <a:latin typeface="微软雅黑" panose="020B0503020204020204" pitchFamily="34" charset="-122"/>
                  <a:ea typeface="微软雅黑" panose="020B0503020204020204" pitchFamily="34" charset="-122"/>
                </a:rPr>
                <a:t>sex</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2533863F-075A-48CA-54A4-8B948A0A90E1}"/>
                </a:ext>
              </a:extLst>
            </p:cNvPr>
            <p:cNvSpPr/>
            <p:nvPr/>
          </p:nvSpPr>
          <p:spPr>
            <a:xfrm>
              <a:off x="4605810" y="5889314"/>
              <a:ext cx="1907510" cy="71391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治疗 </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rPr>
                <a:t>treatment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2D920F02-ED7F-21EA-F5DE-E0D7332169F8}"/>
                </a:ext>
              </a:extLst>
            </p:cNvPr>
            <p:cNvSpPr/>
            <p:nvPr/>
          </p:nvSpPr>
          <p:spPr>
            <a:xfrm>
              <a:off x="7849100" y="5913230"/>
              <a:ext cx="2107325" cy="69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康复 </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rPr>
                <a:t>recovered</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A91C1A5B-91AF-D706-1557-114CA5790C37}"/>
                </a:ext>
              </a:extLst>
            </p:cNvPr>
            <p:cNvCxnSpPr>
              <a:cxnSpLocks/>
              <a:stCxn id="9" idx="1"/>
              <a:endCxn id="10" idx="0"/>
            </p:cNvCxnSpPr>
            <p:nvPr/>
          </p:nvCxnSpPr>
          <p:spPr>
            <a:xfrm flipH="1">
              <a:off x="5559565" y="5091888"/>
              <a:ext cx="701294" cy="79742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AC5B8083-AA97-D231-1ADD-B68EF45463BB}"/>
                </a:ext>
              </a:extLst>
            </p:cNvPr>
            <p:cNvCxnSpPr>
              <a:cxnSpLocks/>
              <a:stCxn id="9" idx="3"/>
              <a:endCxn id="11" idx="0"/>
            </p:cNvCxnSpPr>
            <p:nvPr/>
          </p:nvCxnSpPr>
          <p:spPr>
            <a:xfrm>
              <a:off x="8267025" y="5091888"/>
              <a:ext cx="635738" cy="82134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a:extLst>
                <a:ext uri="{FF2B5EF4-FFF2-40B4-BE49-F238E27FC236}">
                  <a16:creationId xmlns:a16="http://schemas.microsoft.com/office/drawing/2014/main" id="{4D96BCDD-F530-D6C4-28BE-9FAF882087F0}"/>
                </a:ext>
              </a:extLst>
            </p:cNvPr>
            <p:cNvCxnSpPr>
              <a:cxnSpLocks/>
              <a:stCxn id="10" idx="3"/>
              <a:endCxn id="11" idx="1"/>
            </p:cNvCxnSpPr>
            <p:nvPr/>
          </p:nvCxnSpPr>
          <p:spPr>
            <a:xfrm>
              <a:off x="6513320" y="6246272"/>
              <a:ext cx="1335780" cy="11958"/>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a:extLst>
                <a:ext uri="{FF2B5EF4-FFF2-40B4-BE49-F238E27FC236}">
                  <a16:creationId xmlns:a16="http://schemas.microsoft.com/office/drawing/2014/main" id="{1AE8EDC5-3ABC-FA65-D519-A85919660D00}"/>
                </a:ext>
              </a:extLst>
            </p:cNvPr>
            <p:cNvSpPr txBox="1"/>
            <p:nvPr/>
          </p:nvSpPr>
          <p:spPr>
            <a:xfrm>
              <a:off x="4752225" y="585178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DB63AAA8-C960-55EF-A35E-2E85BCCB999C}"/>
                </a:ext>
              </a:extLst>
            </p:cNvPr>
            <p:cNvSpPr txBox="1"/>
            <p:nvPr/>
          </p:nvSpPr>
          <p:spPr>
            <a:xfrm>
              <a:off x="6280975" y="4851349"/>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EDE115E-0800-9CF8-E9B6-B5FA89E8BB99}"/>
                </a:ext>
              </a:extLst>
            </p:cNvPr>
            <p:cNvSpPr txBox="1"/>
            <p:nvPr/>
          </p:nvSpPr>
          <p:spPr>
            <a:xfrm>
              <a:off x="7938295" y="5912342"/>
              <a:ext cx="38984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18" name="文本框 17">
            <a:extLst>
              <a:ext uri="{FF2B5EF4-FFF2-40B4-BE49-F238E27FC236}">
                <a16:creationId xmlns:a16="http://schemas.microsoft.com/office/drawing/2014/main" id="{7871A26B-4B1F-A651-9FF7-96F9004E2D36}"/>
              </a:ext>
            </a:extLst>
          </p:cNvPr>
          <p:cNvSpPr txBox="1"/>
          <p:nvPr/>
        </p:nvSpPr>
        <p:spPr>
          <a:xfrm>
            <a:off x="674714" y="4327500"/>
            <a:ext cx="5256373" cy="1884618"/>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pitchFamily="34" charset="-122"/>
                <a:ea typeface="微软雅黑" panose="020B0503020204020204" pitchFamily="34" charset="-122"/>
              </a:rPr>
              <a:t>结构：</a:t>
            </a:r>
            <a:r>
              <a:rPr lang="en-US" altLang="zh-CN" sz="2000" dirty="0" err="1">
                <a:effectLst/>
                <a:latin typeface="微软雅黑" panose="020B0503020204020204" pitchFamily="34" charset="-122"/>
                <a:ea typeface="微软雅黑" panose="020B0503020204020204" pitchFamily="34" charset="-122"/>
              </a:rPr>
              <a:t>Fork+Chain</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zh-CN" altLang="en-US" sz="2000" dirty="0">
                <a:effectLst/>
                <a:latin typeface="微软雅黑" panose="020B0503020204020204" pitchFamily="34" charset="-122"/>
                <a:ea typeface="微软雅黑" panose="020B0503020204020204" pitchFamily="34" charset="-122"/>
              </a:rPr>
              <a:t>说明：</a:t>
            </a:r>
            <a:r>
              <a:rPr lang="en-US" altLang="zh-CN" sz="2000" dirty="0">
                <a:effectLst/>
                <a:latin typeface="微软雅黑" panose="020B0503020204020204" pitchFamily="34" charset="-122"/>
                <a:ea typeface="微软雅黑" panose="020B0503020204020204" pitchFamily="34" charset="-122"/>
              </a:rPr>
              <a:t>Sex</a:t>
            </a:r>
            <a:r>
              <a:rPr lang="zh-CN" altLang="en-US" sz="2000" dirty="0">
                <a:effectLst/>
                <a:latin typeface="微软雅黑" panose="020B0503020204020204" pitchFamily="34" charset="-122"/>
                <a:ea typeface="微软雅黑" panose="020B0503020204020204" pitchFamily="34" charset="-122"/>
              </a:rPr>
              <a:t>为混杂变量</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effectLst/>
                <a:latin typeface="微软雅黑" panose="020B0503020204020204" pitchFamily="34" charset="-122"/>
                <a:ea typeface="微软雅黑" panose="020B0503020204020204" pitchFamily="34" charset="-122"/>
              </a:rPr>
              <a:t>1</a:t>
            </a:r>
            <a:r>
              <a:rPr lang="zh-CN" altLang="en-US" sz="2000" dirty="0">
                <a:effectLst/>
                <a:latin typeface="微软雅黑" panose="020B0503020204020204" pitchFamily="34" charset="-122"/>
                <a:ea typeface="微软雅黑" panose="020B0503020204020204" pitchFamily="34" charset="-122"/>
              </a:rPr>
              <a:t>）雌性激素影响恢复速度；</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）女性群体中选择接受治疗的比例更高。</a:t>
            </a:r>
            <a:endParaRPr lang="en-US" altLang="zh-CN" sz="2000" dirty="0">
              <a:effectLst/>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474D5072-406E-5CCC-E444-DEF58359DB31}"/>
              </a:ext>
            </a:extLst>
          </p:cNvPr>
          <p:cNvGrpSpPr/>
          <p:nvPr/>
        </p:nvGrpSpPr>
        <p:grpSpPr>
          <a:xfrm>
            <a:off x="6642323" y="2129666"/>
            <a:ext cx="5016986" cy="1837080"/>
            <a:chOff x="4631867" y="4736280"/>
            <a:chExt cx="6499140" cy="1837080"/>
          </a:xfrm>
        </p:grpSpPr>
        <p:sp>
          <p:nvSpPr>
            <p:cNvPr id="31" name="矩形 30">
              <a:extLst>
                <a:ext uri="{FF2B5EF4-FFF2-40B4-BE49-F238E27FC236}">
                  <a16:creationId xmlns:a16="http://schemas.microsoft.com/office/drawing/2014/main" id="{23514280-DBDE-9522-DB31-E9FA6D0A8A93}"/>
                </a:ext>
              </a:extLst>
            </p:cNvPr>
            <p:cNvSpPr/>
            <p:nvPr/>
          </p:nvSpPr>
          <p:spPr>
            <a:xfrm>
              <a:off x="6513318" y="4736280"/>
              <a:ext cx="2703851" cy="73451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血压 </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rPr>
                <a:t>blood pressure</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0EE4705B-9693-39F1-CC55-FB0EA8043AC2}"/>
                </a:ext>
              </a:extLst>
            </p:cNvPr>
            <p:cNvSpPr/>
            <p:nvPr/>
          </p:nvSpPr>
          <p:spPr>
            <a:xfrm>
              <a:off x="4631867" y="5889314"/>
              <a:ext cx="2225445" cy="6840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治疗 </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en-US" altLang="zh-CN" dirty="0">
                  <a:solidFill>
                    <a:schemeClr val="tx1"/>
                  </a:solidFill>
                  <a:latin typeface="微软雅黑" panose="020B0503020204020204" pitchFamily="34" charset="-122"/>
                  <a:ea typeface="微软雅黑" panose="020B0503020204020204" pitchFamily="34" charset="-122"/>
                </a:rPr>
                <a:t>treatment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4D1D9866-A81A-7C91-8D2B-459C561E7E85}"/>
                </a:ext>
              </a:extLst>
            </p:cNvPr>
            <p:cNvSpPr/>
            <p:nvPr/>
          </p:nvSpPr>
          <p:spPr>
            <a:xfrm>
              <a:off x="9076384" y="5880379"/>
              <a:ext cx="2054623" cy="69298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康复 </a:t>
              </a:r>
              <a:r>
                <a:rPr lang="en-US" altLang="zh-CN" dirty="0">
                  <a:solidFill>
                    <a:schemeClr val="tx1"/>
                  </a:solidFill>
                  <a:latin typeface="微软雅黑" panose="020B0503020204020204" pitchFamily="34" charset="-122"/>
                  <a:ea typeface="微软雅黑" panose="020B0503020204020204" pitchFamily="34" charset="-122"/>
                </a:rPr>
                <a:t>recovered</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F4BADC3B-1B36-00F1-6292-B3BE6C2EC069}"/>
                </a:ext>
              </a:extLst>
            </p:cNvPr>
            <p:cNvCxnSpPr>
              <a:cxnSpLocks/>
              <a:endCxn id="31" idx="1"/>
            </p:cNvCxnSpPr>
            <p:nvPr/>
          </p:nvCxnSpPr>
          <p:spPr>
            <a:xfrm flipV="1">
              <a:off x="5506680" y="5103538"/>
              <a:ext cx="1006639" cy="78577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F0BD85FA-2639-8B95-21D5-8C8966F1F7BD}"/>
                </a:ext>
              </a:extLst>
            </p:cNvPr>
            <p:cNvCxnSpPr>
              <a:cxnSpLocks/>
              <a:stCxn id="31" idx="3"/>
              <a:endCxn id="33" idx="0"/>
            </p:cNvCxnSpPr>
            <p:nvPr/>
          </p:nvCxnSpPr>
          <p:spPr>
            <a:xfrm>
              <a:off x="9217169" y="5103538"/>
              <a:ext cx="886527" cy="77684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195B0B30-5EB8-BD52-A4A7-BD9231C052C7}"/>
                </a:ext>
              </a:extLst>
            </p:cNvPr>
            <p:cNvCxnSpPr>
              <a:cxnSpLocks/>
              <a:stCxn id="32" idx="3"/>
              <a:endCxn id="33" idx="1"/>
            </p:cNvCxnSpPr>
            <p:nvPr/>
          </p:nvCxnSpPr>
          <p:spPr>
            <a:xfrm flipV="1">
              <a:off x="6857312" y="6226870"/>
              <a:ext cx="2219072" cy="446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a:extLst>
                <a:ext uri="{FF2B5EF4-FFF2-40B4-BE49-F238E27FC236}">
                  <a16:creationId xmlns:a16="http://schemas.microsoft.com/office/drawing/2014/main" id="{4BE912A8-B44F-93DE-DEB4-ECB6C8C1A9A5}"/>
                </a:ext>
              </a:extLst>
            </p:cNvPr>
            <p:cNvSpPr txBox="1"/>
            <p:nvPr/>
          </p:nvSpPr>
          <p:spPr>
            <a:xfrm>
              <a:off x="4846215" y="5861110"/>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22365EE-8C6B-3298-ABFE-E461C75E8C2B}"/>
                </a:ext>
              </a:extLst>
            </p:cNvPr>
            <p:cNvSpPr txBox="1"/>
            <p:nvPr/>
          </p:nvSpPr>
          <p:spPr>
            <a:xfrm>
              <a:off x="7121959" y="4736280"/>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B53CBCA-0705-4D40-EB0C-5EE101E8E410}"/>
                </a:ext>
              </a:extLst>
            </p:cNvPr>
            <p:cNvSpPr txBox="1"/>
            <p:nvPr/>
          </p:nvSpPr>
          <p:spPr>
            <a:xfrm>
              <a:off x="9406198" y="5858537"/>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48" name="文本框 47">
            <a:extLst>
              <a:ext uri="{FF2B5EF4-FFF2-40B4-BE49-F238E27FC236}">
                <a16:creationId xmlns:a16="http://schemas.microsoft.com/office/drawing/2014/main" id="{78F0970E-CE8A-F9F6-E3EA-03BC5D91E25F}"/>
              </a:ext>
            </a:extLst>
          </p:cNvPr>
          <p:cNvSpPr txBox="1"/>
          <p:nvPr/>
        </p:nvSpPr>
        <p:spPr>
          <a:xfrm>
            <a:off x="4736443" y="2113240"/>
            <a:ext cx="279930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分组数据      整体数据</a:t>
            </a:r>
          </a:p>
        </p:txBody>
      </p:sp>
      <p:sp>
        <p:nvSpPr>
          <p:cNvPr id="50" name="文本框 49">
            <a:extLst>
              <a:ext uri="{FF2B5EF4-FFF2-40B4-BE49-F238E27FC236}">
                <a16:creationId xmlns:a16="http://schemas.microsoft.com/office/drawing/2014/main" id="{055617C0-4B03-0DBD-7D04-EC2A51F8FBAE}"/>
              </a:ext>
            </a:extLst>
          </p:cNvPr>
          <p:cNvSpPr txBox="1"/>
          <p:nvPr/>
        </p:nvSpPr>
        <p:spPr>
          <a:xfrm>
            <a:off x="2996720" y="1330734"/>
            <a:ext cx="6097904" cy="523220"/>
          </a:xfrm>
          <a:prstGeom prst="rect">
            <a:avLst/>
          </a:prstGeom>
          <a:noFill/>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对比</a:t>
            </a:r>
            <a:endParaRPr lang="en-US" altLang="zh-CN" sz="28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13E7839-ED0E-95BB-0A1B-62B9211F921E}"/>
              </a:ext>
            </a:extLst>
          </p:cNvPr>
          <p:cNvSpPr txBox="1"/>
          <p:nvPr/>
        </p:nvSpPr>
        <p:spPr>
          <a:xfrm>
            <a:off x="6529324" y="4411461"/>
            <a:ext cx="5256373" cy="1884618"/>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pitchFamily="34" charset="-122"/>
                <a:ea typeface="微软雅黑" panose="020B0503020204020204" pitchFamily="34" charset="-122"/>
              </a:rPr>
              <a:t>结构：</a:t>
            </a:r>
            <a:r>
              <a:rPr lang="en-US" altLang="zh-CN" sz="2000" dirty="0">
                <a:effectLst/>
                <a:latin typeface="微软雅黑" panose="020B0503020204020204" pitchFamily="34" charset="-122"/>
                <a:ea typeface="微软雅黑" panose="020B0503020204020204" pitchFamily="34" charset="-122"/>
              </a:rPr>
              <a:t> Chain +Chain</a:t>
            </a:r>
          </a:p>
          <a:p>
            <a:pPr indent="457200">
              <a:lnSpc>
                <a:spcPct val="150000"/>
              </a:lnSpc>
            </a:pPr>
            <a:r>
              <a:rPr lang="zh-CN" altLang="en-US" sz="2000" dirty="0">
                <a:effectLst/>
                <a:latin typeface="微软雅黑" panose="020B0503020204020204" pitchFamily="34" charset="-122"/>
                <a:ea typeface="微软雅黑" panose="020B0503020204020204" pitchFamily="34" charset="-122"/>
              </a:rPr>
              <a:t>说明：</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既是</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的直接原因也是间接原因</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effectLst/>
                <a:latin typeface="微软雅黑" panose="020B0503020204020204" pitchFamily="34" charset="-122"/>
                <a:ea typeface="微软雅黑" panose="020B0503020204020204" pitchFamily="34" charset="-122"/>
              </a:rPr>
              <a:t>1</a:t>
            </a:r>
            <a:r>
              <a:rPr lang="zh-CN" altLang="en-US" sz="2000" dirty="0">
                <a:effectLst/>
                <a:latin typeface="微软雅黑" panose="020B0503020204020204" pitchFamily="34" charset="-122"/>
                <a:ea typeface="微软雅黑" panose="020B0503020204020204" pitchFamily="34" charset="-122"/>
              </a:rPr>
              <a:t>）治疗本身就是通过影响血压实现的；</a:t>
            </a:r>
            <a:endParaRPr lang="en-US" altLang="zh-CN" sz="2000" dirty="0">
              <a:effectLst/>
              <a:latin typeface="微软雅黑" panose="020B0503020204020204" pitchFamily="34" charset="-122"/>
              <a:ea typeface="微软雅黑" panose="020B0503020204020204" pitchFamily="34" charset="-122"/>
            </a:endParaRPr>
          </a:p>
          <a:p>
            <a:pPr indent="457200">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）治疗药物有一定的副作用。</a:t>
            </a:r>
            <a:endParaRPr lang="en-US" altLang="zh-CN" sz="20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8299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9C6DBB-9FA0-C3CB-65AE-C64301FB0FFB}"/>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a:extLst>
              <a:ext uri="{FF2B5EF4-FFF2-40B4-BE49-F238E27FC236}">
                <a16:creationId xmlns:a16="http://schemas.microsoft.com/office/drawing/2014/main" id="{F41484DA-47C4-00E4-7FA3-7AC54A35E0CA}"/>
              </a:ext>
            </a:extLst>
          </p:cNvPr>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因果关系结构</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——Collider </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对撞结构</a:t>
            </a:r>
          </a:p>
        </p:txBody>
      </p:sp>
      <p:grpSp>
        <p:nvGrpSpPr>
          <p:cNvPr id="25" name="组合 24">
            <a:extLst>
              <a:ext uri="{FF2B5EF4-FFF2-40B4-BE49-F238E27FC236}">
                <a16:creationId xmlns:a16="http://schemas.microsoft.com/office/drawing/2014/main" id="{3263CA4A-7B49-4BAD-E52A-9F527A175F2F}"/>
              </a:ext>
            </a:extLst>
          </p:cNvPr>
          <p:cNvGrpSpPr/>
          <p:nvPr/>
        </p:nvGrpSpPr>
        <p:grpSpPr>
          <a:xfrm>
            <a:off x="1100246" y="1005887"/>
            <a:ext cx="2790213" cy="2935021"/>
            <a:chOff x="727775" y="663895"/>
            <a:chExt cx="2790213" cy="2935021"/>
          </a:xfrm>
        </p:grpSpPr>
        <p:sp>
          <p:nvSpPr>
            <p:cNvPr id="26" name="椭圆 25">
              <a:extLst>
                <a:ext uri="{FF2B5EF4-FFF2-40B4-BE49-F238E27FC236}">
                  <a16:creationId xmlns:a16="http://schemas.microsoft.com/office/drawing/2014/main" id="{EBB13D72-E2FC-A5EC-11D6-3D9A40781BB8}"/>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9055E4E-3400-1190-E204-FD1CB27B65C4}"/>
                </a:ext>
              </a:extLst>
            </p:cNvPr>
            <p:cNvSpPr/>
            <p:nvPr/>
          </p:nvSpPr>
          <p:spPr>
            <a:xfrm>
              <a:off x="1922435" y="11152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2CC2C1C-D819-999D-3D7D-B0F0F56793FF}"/>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2C562C-416F-0325-4CFF-A1C73DC52E3A}"/>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CB39A5F-E92F-EC10-5B12-5C7690D9DF47}"/>
                </a:ext>
              </a:extLst>
            </p:cNvPr>
            <p:cNvSpPr/>
            <p:nvPr/>
          </p:nvSpPr>
          <p:spPr>
            <a:xfrm>
              <a:off x="1922435" y="225555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D7EB6AD-5C28-E119-85F5-E98EBDE1F0E1}"/>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D6BF7AD-967D-8CB3-C151-A7809BC4BE5A}"/>
                </a:ext>
              </a:extLst>
            </p:cNvPr>
            <p:cNvCxnSpPr>
              <a:cxnSpLocks/>
              <a:stCxn id="29" idx="0"/>
              <a:endCxn id="2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81D5B5D9-AEB5-7009-B7E5-02FE759CA2A4}"/>
                </a:ext>
              </a:extLst>
            </p:cNvPr>
            <p:cNvCxnSpPr>
              <a:cxnSpLocks/>
              <a:endCxn id="27" idx="4"/>
            </p:cNvCxnSpPr>
            <p:nvPr/>
          </p:nvCxnSpPr>
          <p:spPr>
            <a:xfrm flipH="1" flipV="1">
              <a:off x="2039068" y="1348337"/>
              <a:ext cx="13255" cy="93032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BC1D8B8F-E69A-C908-24ED-E16B369C725C}"/>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9DAA2B51-F4B8-DF64-863E-C8D0DCFF2B1D}"/>
                </a:ext>
              </a:extLst>
            </p:cNvPr>
            <p:cNvCxnSpPr>
              <a:cxnSpLocks/>
              <a:stCxn id="26" idx="6"/>
              <a:endCxn id="27" idx="2"/>
            </p:cNvCxnSpPr>
            <p:nvPr/>
          </p:nvCxnSpPr>
          <p:spPr>
            <a:xfrm flipV="1">
              <a:off x="1054318" y="1231811"/>
              <a:ext cx="868117"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B9788358-ECD6-8378-6E0D-D79CF79E6D8E}"/>
                </a:ext>
              </a:extLst>
            </p:cNvPr>
            <p:cNvCxnSpPr>
              <a:cxnSpLocks/>
              <a:stCxn id="28" idx="2"/>
              <a:endCxn id="27" idx="6"/>
            </p:cNvCxnSpPr>
            <p:nvPr/>
          </p:nvCxnSpPr>
          <p:spPr>
            <a:xfrm flipH="1" flipV="1">
              <a:off x="2155701" y="1231811"/>
              <a:ext cx="879313"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a:extLst>
                <a:ext uri="{FF2B5EF4-FFF2-40B4-BE49-F238E27FC236}">
                  <a16:creationId xmlns:a16="http://schemas.microsoft.com/office/drawing/2014/main" id="{1A7D8A3B-5517-1768-067E-AA76BCFF382B}"/>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7BAE9E25-10A3-47AF-9E3B-D963B9DD59BE}"/>
                </a:ext>
              </a:extLst>
            </p:cNvPr>
            <p:cNvSpPr txBox="1"/>
            <p:nvPr/>
          </p:nvSpPr>
          <p:spPr>
            <a:xfrm>
              <a:off x="1857398" y="66389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7E92701-BDB5-195E-DE1D-AA3BBDD5329C}"/>
                </a:ext>
              </a:extLst>
            </p:cNvPr>
            <p:cNvSpPr txBox="1"/>
            <p:nvPr/>
          </p:nvSpPr>
          <p:spPr>
            <a:xfrm>
              <a:off x="2969196" y="13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EF98027D-D7A5-BCF5-9901-6A1E3B10624F}"/>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F25FB397-73AF-1D60-8373-D8023944665E}"/>
                </a:ext>
              </a:extLst>
            </p:cNvPr>
            <p:cNvSpPr txBox="1"/>
            <p:nvPr/>
          </p:nvSpPr>
          <p:spPr>
            <a:xfrm>
              <a:off x="1817625" y="2485871"/>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439891F-8154-E563-6B91-69086E16C001}"/>
                </a:ext>
              </a:extLst>
            </p:cNvPr>
            <p:cNvSpPr txBox="1"/>
            <p:nvPr/>
          </p:nvSpPr>
          <p:spPr>
            <a:xfrm>
              <a:off x="2963028" y="3110318"/>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48" name="文本框 47">
            <a:extLst>
              <a:ext uri="{FF2B5EF4-FFF2-40B4-BE49-F238E27FC236}">
                <a16:creationId xmlns:a16="http://schemas.microsoft.com/office/drawing/2014/main" id="{0E9283D8-E110-0D4B-4A23-4DD7412957AB}"/>
              </a:ext>
            </a:extLst>
          </p:cNvPr>
          <p:cNvSpPr txBox="1"/>
          <p:nvPr/>
        </p:nvSpPr>
        <p:spPr>
          <a:xfrm>
            <a:off x="1208194" y="3991548"/>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50-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X + Y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0CE8D235-E6DB-4A26-78C9-5AB10AFBC7F3}"/>
              </a:ext>
            </a:extLst>
          </p:cNvPr>
          <p:cNvSpPr txBox="1"/>
          <p:nvPr/>
        </p:nvSpPr>
        <p:spPr>
          <a:xfrm>
            <a:off x="5196503" y="1027957"/>
            <a:ext cx="5792420" cy="3367397"/>
          </a:xfrm>
          <a:prstGeom prst="rect">
            <a:avLst/>
          </a:prstGeom>
          <a:noFill/>
        </p:spPr>
        <p:txBody>
          <a:bodyPr wrap="non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1. Z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 likely dependent</a:t>
            </a:r>
          </a:p>
          <a:p>
            <a:pPr>
              <a:lnSpc>
                <a:spcPct val="150000"/>
              </a:lnSpc>
            </a:pPr>
            <a:r>
              <a:rPr lang="en-US" altLang="zh-CN" dirty="0">
                <a:latin typeface="微软雅黑" panose="020B0503020204020204" pitchFamily="34" charset="-122"/>
                <a:ea typeface="微软雅黑" panose="020B0503020204020204" pitchFamily="34" charset="-122"/>
              </a:rPr>
              <a:t>    For some z , y , P(Z=z| Y=y)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 </a:t>
            </a:r>
          </a:p>
          <a:p>
            <a:pPr>
              <a:lnSpc>
                <a:spcPct val="150000"/>
              </a:lnSpc>
            </a:pPr>
            <a:r>
              <a:rPr lang="en-US" altLang="zh-CN" b="1" dirty="0">
                <a:latin typeface="微软雅黑" panose="020B0503020204020204" pitchFamily="34" charset="-122"/>
                <a:ea typeface="微软雅黑" panose="020B0503020204020204" pitchFamily="34" charset="-122"/>
              </a:rPr>
              <a:t>2. Z and X are likely 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z , y , P(Z=z| X=x)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a:t>
            </a:r>
          </a:p>
          <a:p>
            <a:pPr>
              <a:lnSpc>
                <a:spcPct val="150000"/>
              </a:lnSpc>
            </a:pPr>
            <a:r>
              <a:rPr lang="en-US" altLang="zh-CN" b="1" dirty="0">
                <a:latin typeface="微软雅黑" panose="020B0503020204020204" pitchFamily="34" charset="-122"/>
                <a:ea typeface="微软雅黑" panose="020B0503020204020204" pitchFamily="34" charset="-122"/>
              </a:rPr>
              <a:t>3. Y and X are independent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x , y , P(Y=y| X=x) = P(Y=y) </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4. X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dependent,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conditional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on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Z</a:t>
            </a:r>
          </a:p>
          <a:p>
            <a:pPr>
              <a:lnSpc>
                <a:spcPct val="150000"/>
              </a:lnSpc>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all x , y, z , P(X=x | Z=z, Y=y)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 X=x | Z=z)</a:t>
            </a:r>
            <a:endParaRPr lang="zh-CN" altLang="en-US" dirty="0">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C5DA2197-A286-4B12-ECF6-19C3D880E143}"/>
              </a:ext>
            </a:extLst>
          </p:cNvPr>
          <p:cNvGrpSpPr/>
          <p:nvPr/>
        </p:nvGrpSpPr>
        <p:grpSpPr>
          <a:xfrm>
            <a:off x="3488058" y="4572617"/>
            <a:ext cx="8531644" cy="1594861"/>
            <a:chOff x="3488058" y="4938120"/>
            <a:chExt cx="8531644" cy="1594861"/>
          </a:xfrm>
        </p:grpSpPr>
        <p:grpSp>
          <p:nvGrpSpPr>
            <p:cNvPr id="50" name="组合 49">
              <a:extLst>
                <a:ext uri="{FF2B5EF4-FFF2-40B4-BE49-F238E27FC236}">
                  <a16:creationId xmlns:a16="http://schemas.microsoft.com/office/drawing/2014/main" id="{76E2869E-3CC9-8B84-C8E9-8C299D78B3C3}"/>
                </a:ext>
              </a:extLst>
            </p:cNvPr>
            <p:cNvGrpSpPr/>
            <p:nvPr/>
          </p:nvGrpSpPr>
          <p:grpSpPr>
            <a:xfrm>
              <a:off x="3488058" y="4938120"/>
              <a:ext cx="5824646" cy="1594861"/>
              <a:chOff x="4164346" y="5001044"/>
              <a:chExt cx="5824646" cy="1594861"/>
            </a:xfrm>
          </p:grpSpPr>
          <p:sp>
            <p:nvSpPr>
              <p:cNvPr id="51" name="矩形 50">
                <a:extLst>
                  <a:ext uri="{FF2B5EF4-FFF2-40B4-BE49-F238E27FC236}">
                    <a16:creationId xmlns:a16="http://schemas.microsoft.com/office/drawing/2014/main" id="{F48C0B01-64D9-9C15-3646-DF0F6F94C311}"/>
                  </a:ext>
                </a:extLst>
              </p:cNvPr>
              <p:cNvSpPr/>
              <p:nvPr/>
            </p:nvSpPr>
            <p:spPr>
              <a:xfrm>
                <a:off x="7786652" y="5407531"/>
                <a:ext cx="220234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名气 </a:t>
                </a:r>
                <a:r>
                  <a:rPr lang="en-US" altLang="zh-CN" dirty="0">
                    <a:solidFill>
                      <a:schemeClr val="tx1"/>
                    </a:solidFill>
                    <a:latin typeface="微软雅黑" panose="020B0503020204020204" pitchFamily="34" charset="-122"/>
                    <a:ea typeface="微软雅黑" panose="020B0503020204020204" pitchFamily="34" charset="-122"/>
                  </a:rPr>
                  <a:t>repute</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336370FB-3C0A-AD03-225F-A696D13D7009}"/>
                  </a:ext>
                </a:extLst>
              </p:cNvPr>
              <p:cNvSpPr/>
              <p:nvPr/>
            </p:nvSpPr>
            <p:spPr>
              <a:xfrm>
                <a:off x="4628055" y="5001044"/>
                <a:ext cx="2395509"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才能 </a:t>
                </a:r>
                <a:r>
                  <a:rPr lang="en-US" altLang="zh-CN" dirty="0">
                    <a:solidFill>
                      <a:schemeClr val="tx1"/>
                    </a:solidFill>
                    <a:latin typeface="微软雅黑" panose="020B0503020204020204" pitchFamily="34" charset="-122"/>
                    <a:ea typeface="微软雅黑" panose="020B0503020204020204" pitchFamily="34" charset="-122"/>
                  </a:rPr>
                  <a:t>ability</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3239E772-ACAD-7696-779D-2A027EE013F9}"/>
                  </a:ext>
                </a:extLst>
              </p:cNvPr>
              <p:cNvSpPr/>
              <p:nvPr/>
            </p:nvSpPr>
            <p:spPr>
              <a:xfrm>
                <a:off x="4619167" y="6088182"/>
                <a:ext cx="239551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样貌 </a:t>
                </a:r>
                <a:r>
                  <a:rPr lang="en-US" altLang="zh-CN" dirty="0">
                    <a:solidFill>
                      <a:schemeClr val="tx1"/>
                    </a:solidFill>
                    <a:latin typeface="微软雅黑" panose="020B0503020204020204" pitchFamily="34" charset="-122"/>
                    <a:ea typeface="微软雅黑" panose="020B0503020204020204" pitchFamily="34" charset="-122"/>
                  </a:rPr>
                  <a:t>appearance</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54" name="直接箭头连接符 53">
                <a:extLst>
                  <a:ext uri="{FF2B5EF4-FFF2-40B4-BE49-F238E27FC236}">
                    <a16:creationId xmlns:a16="http://schemas.microsoft.com/office/drawing/2014/main" id="{63A93908-B52F-A1DC-5E19-23C518259F16}"/>
                  </a:ext>
                </a:extLst>
              </p:cNvPr>
              <p:cNvCxnSpPr>
                <a:cxnSpLocks/>
                <a:stCxn id="52" idx="3"/>
                <a:endCxn id="51" idx="1"/>
              </p:cNvCxnSpPr>
              <p:nvPr/>
            </p:nvCxnSpPr>
            <p:spPr>
              <a:xfrm>
                <a:off x="7023564" y="5254906"/>
                <a:ext cx="763088" cy="40648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55" name="直接箭头连接符 54">
                <a:extLst>
                  <a:ext uri="{FF2B5EF4-FFF2-40B4-BE49-F238E27FC236}">
                    <a16:creationId xmlns:a16="http://schemas.microsoft.com/office/drawing/2014/main" id="{E27630CC-4620-63D4-C8CD-F4DB40F3D285}"/>
                  </a:ext>
                </a:extLst>
              </p:cNvPr>
              <p:cNvCxnSpPr>
                <a:cxnSpLocks/>
                <a:stCxn id="53" idx="3"/>
                <a:endCxn id="51" idx="1"/>
              </p:cNvCxnSpPr>
              <p:nvPr/>
            </p:nvCxnSpPr>
            <p:spPr>
              <a:xfrm flipV="1">
                <a:off x="7014677" y="5661393"/>
                <a:ext cx="771975" cy="68065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7" name="文本框 56">
                <a:extLst>
                  <a:ext uri="{FF2B5EF4-FFF2-40B4-BE49-F238E27FC236}">
                    <a16:creationId xmlns:a16="http://schemas.microsoft.com/office/drawing/2014/main" id="{26AA8909-4229-E36E-31A3-A4CFB6C7D56C}"/>
                  </a:ext>
                </a:extLst>
              </p:cNvPr>
              <p:cNvSpPr txBox="1"/>
              <p:nvPr/>
            </p:nvSpPr>
            <p:spPr>
              <a:xfrm>
                <a:off x="4196202" y="5001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9C4DC6B4-01F0-4448-0162-AAE224549978}"/>
                  </a:ext>
                </a:extLst>
              </p:cNvPr>
              <p:cNvSpPr txBox="1"/>
              <p:nvPr/>
            </p:nvSpPr>
            <p:spPr>
              <a:xfrm>
                <a:off x="7855700" y="5428027"/>
                <a:ext cx="38985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0DE821A8-D98E-8EEA-67A2-C0B708C6CAAC}"/>
                  </a:ext>
                </a:extLst>
              </p:cNvPr>
              <p:cNvSpPr txBox="1"/>
              <p:nvPr/>
            </p:nvSpPr>
            <p:spPr>
              <a:xfrm>
                <a:off x="4164346" y="6091337"/>
                <a:ext cx="46370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grpSp>
        <p:sp>
          <p:nvSpPr>
            <p:cNvPr id="18" name="矩形 17">
              <a:extLst>
                <a:ext uri="{FF2B5EF4-FFF2-40B4-BE49-F238E27FC236}">
                  <a16:creationId xmlns:a16="http://schemas.microsoft.com/office/drawing/2014/main" id="{389716FB-764B-DF26-98DB-D9412BF12486}"/>
                </a:ext>
              </a:extLst>
            </p:cNvPr>
            <p:cNvSpPr/>
            <p:nvPr/>
          </p:nvSpPr>
          <p:spPr>
            <a:xfrm>
              <a:off x="9817362" y="5365103"/>
              <a:ext cx="220234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财富 </a:t>
              </a:r>
              <a:r>
                <a:rPr lang="en-US" altLang="zh-CN" dirty="0">
                  <a:solidFill>
                    <a:schemeClr val="tx1"/>
                  </a:solidFill>
                  <a:latin typeface="微软雅黑" panose="020B0503020204020204" pitchFamily="34" charset="-122"/>
                  <a:ea typeface="微软雅黑" panose="020B0503020204020204" pitchFamily="34" charset="-122"/>
                </a:rPr>
                <a:t>wealth</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B8922CCA-F93D-8188-43BB-362C088804D7}"/>
                </a:ext>
              </a:extLst>
            </p:cNvPr>
            <p:cNvCxnSpPr>
              <a:cxnSpLocks/>
              <a:stCxn id="51" idx="3"/>
              <a:endCxn id="18" idx="1"/>
            </p:cNvCxnSpPr>
            <p:nvPr/>
          </p:nvCxnSpPr>
          <p:spPr>
            <a:xfrm>
              <a:off x="9312704" y="5598469"/>
              <a:ext cx="504658" cy="2049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文本框 23">
              <a:extLst>
                <a:ext uri="{FF2B5EF4-FFF2-40B4-BE49-F238E27FC236}">
                  <a16:creationId xmlns:a16="http://schemas.microsoft.com/office/drawing/2014/main" id="{B10DD75C-CFF0-115A-E672-90FFA6AB3FF7}"/>
                </a:ext>
              </a:extLst>
            </p:cNvPr>
            <p:cNvSpPr txBox="1"/>
            <p:nvPr/>
          </p:nvSpPr>
          <p:spPr>
            <a:xfrm>
              <a:off x="9864020" y="5377884"/>
              <a:ext cx="38985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grpSp>
      <p:grpSp>
        <p:nvGrpSpPr>
          <p:cNvPr id="7" name="组合 6">
            <a:extLst>
              <a:ext uri="{FF2B5EF4-FFF2-40B4-BE49-F238E27FC236}">
                <a16:creationId xmlns:a16="http://schemas.microsoft.com/office/drawing/2014/main" id="{D174EB82-520A-8669-1239-5C2CA715E623}"/>
              </a:ext>
            </a:extLst>
          </p:cNvPr>
          <p:cNvGrpSpPr/>
          <p:nvPr/>
        </p:nvGrpSpPr>
        <p:grpSpPr>
          <a:xfrm>
            <a:off x="7509757" y="4592090"/>
            <a:ext cx="4098716" cy="2114476"/>
            <a:chOff x="7509757" y="4592090"/>
            <a:chExt cx="4098716" cy="2114476"/>
          </a:xfrm>
        </p:grpSpPr>
        <p:sp>
          <p:nvSpPr>
            <p:cNvPr id="4" name="椭圆 3">
              <a:extLst>
                <a:ext uri="{FF2B5EF4-FFF2-40B4-BE49-F238E27FC236}">
                  <a16:creationId xmlns:a16="http://schemas.microsoft.com/office/drawing/2014/main" id="{4566E94E-E660-A779-DBD9-560E18A5D02C}"/>
                </a:ext>
              </a:extLst>
            </p:cNvPr>
            <p:cNvSpPr/>
            <p:nvPr/>
          </p:nvSpPr>
          <p:spPr>
            <a:xfrm>
              <a:off x="10228591" y="4592090"/>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对话气泡: 椭圆形 4">
              <a:extLst>
                <a:ext uri="{FF2B5EF4-FFF2-40B4-BE49-F238E27FC236}">
                  <a16:creationId xmlns:a16="http://schemas.microsoft.com/office/drawing/2014/main" id="{27DC1C40-FDA3-A0FA-970A-A0347E219FCA}"/>
                </a:ext>
              </a:extLst>
            </p:cNvPr>
            <p:cNvSpPr/>
            <p:nvPr/>
          </p:nvSpPr>
          <p:spPr>
            <a:xfrm flipV="1">
              <a:off x="7509757" y="5770436"/>
              <a:ext cx="3335877" cy="936130"/>
            </a:xfrm>
            <a:prstGeom prst="wedgeEllipseCallout">
              <a:avLst>
                <a:gd name="adj1" fmla="val 24944"/>
                <a:gd name="adj2" fmla="val 7665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B9C7F15-0C3B-38C5-D911-173B30E1892A}"/>
                </a:ext>
              </a:extLst>
            </p:cNvPr>
            <p:cNvSpPr txBox="1"/>
            <p:nvPr/>
          </p:nvSpPr>
          <p:spPr>
            <a:xfrm>
              <a:off x="7861026" y="5919125"/>
              <a:ext cx="2895893"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Collider</a:t>
              </a:r>
              <a:r>
                <a:rPr lang="zh-CN" altLang="en-US" dirty="0">
                  <a:latin typeface="微软雅黑" panose="020B0503020204020204" pitchFamily="34" charset="-122"/>
                  <a:ea typeface="微软雅黑" panose="020B0503020204020204" pitchFamily="34" charset="-122"/>
                </a:rPr>
                <a:t>中的后代也和</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有一样的性质</a:t>
              </a:r>
            </a:p>
          </p:txBody>
        </p:sp>
      </p:grpSp>
    </p:spTree>
    <p:extLst>
      <p:ext uri="{BB962C8B-B14F-4D97-AF65-F5344CB8AC3E}">
        <p14:creationId xmlns:p14="http://schemas.microsoft.com/office/powerpoint/2010/main" val="1669106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CA904BF5-314B-8B45-AB69-EDF9D73DA344}"/>
              </a:ext>
            </a:extLst>
          </p:cNvPr>
          <p:cNvSpPr/>
          <p:nvPr/>
        </p:nvSpPr>
        <p:spPr>
          <a:xfrm>
            <a:off x="766761" y="1103532"/>
            <a:ext cx="10658472" cy="1497138"/>
          </a:xfrm>
          <a:prstGeom prst="roundRect">
            <a:avLst>
              <a:gd name="adj" fmla="val 3947"/>
            </a:avLst>
          </a:prstGeom>
          <a:gradFill flip="none" rotWithShape="1">
            <a:gsLst>
              <a:gs pos="0">
                <a:srgbClr val="EFC49C"/>
              </a:gs>
              <a:gs pos="100000">
                <a:schemeClr val="accent4"/>
              </a:gs>
            </a:gsLst>
            <a:lin ang="2700000" scaled="1"/>
            <a:tileRect/>
          </a:gradFill>
          <a:ln>
            <a:noFill/>
          </a:ln>
          <a:effectLst>
            <a:outerShdw blurRad="266700" dist="279400" dir="5400000" sx="86000" sy="86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a:extLst>
              <a:ext uri="{FF2B5EF4-FFF2-40B4-BE49-F238E27FC236}">
                <a16:creationId xmlns:a16="http://schemas.microsoft.com/office/drawing/2014/main" id="{BE9C6DBB-9FA0-C3CB-65AE-C64301FB0FFB}"/>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a:extLst>
              <a:ext uri="{FF2B5EF4-FFF2-40B4-BE49-F238E27FC236}">
                <a16:creationId xmlns:a16="http://schemas.microsoft.com/office/drawing/2014/main" id="{F41484DA-47C4-00E4-7FA3-7AC54A35E0CA}"/>
              </a:ext>
            </a:extLst>
          </p:cNvPr>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因果关系结构</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en-US" altLang="zh-CN" sz="2800" b="1" dirty="0">
                <a:solidFill>
                  <a:prstClr val="white"/>
                </a:solidFill>
                <a:latin typeface="Arial"/>
                <a:ea typeface="微软雅黑"/>
              </a:rPr>
              <a:t>D-</a:t>
            </a:r>
            <a:r>
              <a:rPr lang="zh-CN" altLang="en-US" sz="2800" b="1" dirty="0">
                <a:solidFill>
                  <a:prstClr val="white"/>
                </a:solidFill>
                <a:latin typeface="Arial"/>
                <a:ea typeface="微软雅黑"/>
              </a:rPr>
              <a:t>分离</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25" name="组合 24">
            <a:extLst>
              <a:ext uri="{FF2B5EF4-FFF2-40B4-BE49-F238E27FC236}">
                <a16:creationId xmlns:a16="http://schemas.microsoft.com/office/drawing/2014/main" id="{3263CA4A-7B49-4BAD-E52A-9F527A175F2F}"/>
              </a:ext>
            </a:extLst>
          </p:cNvPr>
          <p:cNvGrpSpPr/>
          <p:nvPr/>
        </p:nvGrpSpPr>
        <p:grpSpPr>
          <a:xfrm>
            <a:off x="8398787" y="3361470"/>
            <a:ext cx="2790213" cy="2935021"/>
            <a:chOff x="727775" y="663895"/>
            <a:chExt cx="2790213" cy="2935021"/>
          </a:xfrm>
        </p:grpSpPr>
        <p:sp>
          <p:nvSpPr>
            <p:cNvPr id="26" name="椭圆 25">
              <a:extLst>
                <a:ext uri="{FF2B5EF4-FFF2-40B4-BE49-F238E27FC236}">
                  <a16:creationId xmlns:a16="http://schemas.microsoft.com/office/drawing/2014/main" id="{EBB13D72-E2FC-A5EC-11D6-3D9A40781BB8}"/>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9055E4E-3400-1190-E204-FD1CB27B65C4}"/>
                </a:ext>
              </a:extLst>
            </p:cNvPr>
            <p:cNvSpPr/>
            <p:nvPr/>
          </p:nvSpPr>
          <p:spPr>
            <a:xfrm>
              <a:off x="1922435" y="11152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2CC2C1C-D819-999D-3D7D-B0F0F56793FF}"/>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C2C562C-416F-0325-4CFF-A1C73DC52E3A}"/>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CB39A5F-E92F-EC10-5B12-5C7690D9DF47}"/>
                </a:ext>
              </a:extLst>
            </p:cNvPr>
            <p:cNvSpPr/>
            <p:nvPr/>
          </p:nvSpPr>
          <p:spPr>
            <a:xfrm>
              <a:off x="1922435" y="225555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9D7EB6AD-5C28-E119-85F5-E98EBDE1F0E1}"/>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D6BF7AD-967D-8CB3-C151-A7809BC4BE5A}"/>
                </a:ext>
              </a:extLst>
            </p:cNvPr>
            <p:cNvCxnSpPr>
              <a:cxnSpLocks/>
              <a:stCxn id="29" idx="0"/>
              <a:endCxn id="2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81D5B5D9-AEB5-7009-B7E5-02FE759CA2A4}"/>
                </a:ext>
              </a:extLst>
            </p:cNvPr>
            <p:cNvCxnSpPr>
              <a:cxnSpLocks/>
              <a:endCxn id="27" idx="4"/>
            </p:cNvCxnSpPr>
            <p:nvPr/>
          </p:nvCxnSpPr>
          <p:spPr>
            <a:xfrm flipH="1" flipV="1">
              <a:off x="2039068" y="1348337"/>
              <a:ext cx="13255" cy="93032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BC1D8B8F-E69A-C908-24ED-E16B369C725C}"/>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9DAA2B51-F4B8-DF64-863E-C8D0DCFF2B1D}"/>
                </a:ext>
              </a:extLst>
            </p:cNvPr>
            <p:cNvCxnSpPr>
              <a:cxnSpLocks/>
              <a:stCxn id="26" idx="6"/>
              <a:endCxn id="27" idx="2"/>
            </p:cNvCxnSpPr>
            <p:nvPr/>
          </p:nvCxnSpPr>
          <p:spPr>
            <a:xfrm flipV="1">
              <a:off x="1054318" y="1231811"/>
              <a:ext cx="868117"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B9788358-ECD6-8378-6E0D-D79CF79E6D8E}"/>
                </a:ext>
              </a:extLst>
            </p:cNvPr>
            <p:cNvCxnSpPr>
              <a:cxnSpLocks/>
              <a:stCxn id="28" idx="2"/>
              <a:endCxn id="27" idx="6"/>
            </p:cNvCxnSpPr>
            <p:nvPr/>
          </p:nvCxnSpPr>
          <p:spPr>
            <a:xfrm flipH="1" flipV="1">
              <a:off x="2155701" y="1231811"/>
              <a:ext cx="879313"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a:extLst>
                <a:ext uri="{FF2B5EF4-FFF2-40B4-BE49-F238E27FC236}">
                  <a16:creationId xmlns:a16="http://schemas.microsoft.com/office/drawing/2014/main" id="{1A7D8A3B-5517-1768-067E-AA76BCFF382B}"/>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7BAE9E25-10A3-47AF-9E3B-D963B9DD59BE}"/>
                </a:ext>
              </a:extLst>
            </p:cNvPr>
            <p:cNvSpPr txBox="1"/>
            <p:nvPr/>
          </p:nvSpPr>
          <p:spPr>
            <a:xfrm>
              <a:off x="1857398" y="66389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7E92701-BDB5-195E-DE1D-AA3BBDD5329C}"/>
                </a:ext>
              </a:extLst>
            </p:cNvPr>
            <p:cNvSpPr txBox="1"/>
            <p:nvPr/>
          </p:nvSpPr>
          <p:spPr>
            <a:xfrm>
              <a:off x="2969196" y="13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EF98027D-D7A5-BCF5-9901-6A1E3B10624F}"/>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F25FB397-73AF-1D60-8373-D8023944665E}"/>
                </a:ext>
              </a:extLst>
            </p:cNvPr>
            <p:cNvSpPr txBox="1"/>
            <p:nvPr/>
          </p:nvSpPr>
          <p:spPr>
            <a:xfrm>
              <a:off x="1817625" y="2485871"/>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439891F-8154-E563-6B91-69086E16C001}"/>
                </a:ext>
              </a:extLst>
            </p:cNvPr>
            <p:cNvSpPr txBox="1"/>
            <p:nvPr/>
          </p:nvSpPr>
          <p:spPr>
            <a:xfrm>
              <a:off x="2963028" y="3110318"/>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5" name="文本框 4">
            <a:extLst>
              <a:ext uri="{FF2B5EF4-FFF2-40B4-BE49-F238E27FC236}">
                <a16:creationId xmlns:a16="http://schemas.microsoft.com/office/drawing/2014/main" id="{06DCBAB5-09AE-BF2E-3735-AF100AA8C008}"/>
              </a:ext>
            </a:extLst>
          </p:cNvPr>
          <p:cNvSpPr txBox="1"/>
          <p:nvPr/>
        </p:nvSpPr>
        <p:spPr>
          <a:xfrm>
            <a:off x="872058" y="1173160"/>
            <a:ext cx="10553177" cy="1342803"/>
          </a:xfrm>
          <a:prstGeom prst="rect">
            <a:avLst/>
          </a:prstGeom>
          <a:noFill/>
        </p:spPr>
        <p:txBody>
          <a:bodyPr wrap="square">
            <a:spAutoFit/>
          </a:bodyPr>
          <a:lstStyle/>
          <a:p>
            <a:pPr indent="457200">
              <a:lnSpc>
                <a:spcPct val="150000"/>
              </a:lnSpc>
            </a:pPr>
            <a:r>
              <a:rPr lang="en-US" altLang="zh-CN" sz="2000" b="1" dirty="0"/>
              <a:t>D-separation</a:t>
            </a:r>
            <a:r>
              <a:rPr lang="zh-CN" altLang="en-US" dirty="0"/>
              <a:t>可以用来判断有向图中节点的统计相关性，可用来测试模型的适用性。</a:t>
            </a:r>
          </a:p>
          <a:p>
            <a:pPr indent="457200">
              <a:lnSpc>
                <a:spcPct val="150000"/>
              </a:lnSpc>
            </a:pPr>
            <a:r>
              <a:rPr lang="en-US" altLang="zh-CN" dirty="0"/>
              <a:t>D-separation</a:t>
            </a:r>
            <a:r>
              <a:rPr lang="zh-CN" altLang="en-US" dirty="0"/>
              <a:t>表示两个变量有向地分离，如果两个节点</a:t>
            </a:r>
            <a:r>
              <a:rPr lang="en-US" altLang="zh-CN" dirty="0"/>
              <a:t>X</a:t>
            </a:r>
            <a:r>
              <a:rPr lang="zh-CN" altLang="en-US" dirty="0"/>
              <a:t>和</a:t>
            </a:r>
            <a:r>
              <a:rPr lang="en-US" altLang="zh-CN" dirty="0"/>
              <a:t>Y</a:t>
            </a:r>
            <a:r>
              <a:rPr lang="zh-CN" altLang="en-US" dirty="0"/>
              <a:t>之间的</a:t>
            </a:r>
            <a:r>
              <a:rPr lang="zh-CN" altLang="en-US" b="1" dirty="0"/>
              <a:t>每一条</a:t>
            </a:r>
            <a:r>
              <a:rPr lang="zh-CN" altLang="en-US" dirty="0"/>
              <a:t>通路都被阻隔，即被分离，就是说他们是不相关的。</a:t>
            </a:r>
          </a:p>
        </p:txBody>
      </p:sp>
      <p:grpSp>
        <p:nvGrpSpPr>
          <p:cNvPr id="7" name="组合 6">
            <a:extLst>
              <a:ext uri="{FF2B5EF4-FFF2-40B4-BE49-F238E27FC236}">
                <a16:creationId xmlns:a16="http://schemas.microsoft.com/office/drawing/2014/main" id="{6202F6A3-4146-E459-EF9A-D4954FDA0D72}"/>
              </a:ext>
            </a:extLst>
          </p:cNvPr>
          <p:cNvGrpSpPr/>
          <p:nvPr/>
        </p:nvGrpSpPr>
        <p:grpSpPr>
          <a:xfrm>
            <a:off x="4596640" y="3574968"/>
            <a:ext cx="2557110" cy="2563402"/>
            <a:chOff x="727775" y="1321404"/>
            <a:chExt cx="2778992" cy="2694772"/>
          </a:xfrm>
        </p:grpSpPr>
        <p:sp>
          <p:nvSpPr>
            <p:cNvPr id="8" name="椭圆 7">
              <a:extLst>
                <a:ext uri="{FF2B5EF4-FFF2-40B4-BE49-F238E27FC236}">
                  <a16:creationId xmlns:a16="http://schemas.microsoft.com/office/drawing/2014/main" id="{CDD3884F-5979-3E06-096C-B4CC16D07A11}"/>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76EA1D2-5CB8-BB71-49CA-4A992A3299A8}"/>
                </a:ext>
              </a:extLst>
            </p:cNvPr>
            <p:cNvSpPr/>
            <p:nvPr/>
          </p:nvSpPr>
          <p:spPr>
            <a:xfrm>
              <a:off x="1957019" y="240663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39B4AA73-0EF0-C4BA-432B-B6BB385C089D}"/>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731C693-D96D-942F-77C2-1AA04C20FE0E}"/>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C86F65-3B63-C676-DEDC-C560BBD78058}"/>
                </a:ext>
              </a:extLst>
            </p:cNvPr>
            <p:cNvSpPr/>
            <p:nvPr/>
          </p:nvSpPr>
          <p:spPr>
            <a:xfrm>
              <a:off x="1949583" y="331991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32AD70CF-6FA8-8CE3-227C-A36A429BCDB4}"/>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B4F5E801-3B59-0259-5666-1AFDDB248346}"/>
                </a:ext>
              </a:extLst>
            </p:cNvPr>
            <p:cNvCxnSpPr>
              <a:cxnSpLocks/>
              <a:stCxn id="11" idx="0"/>
              <a:endCxn id="8"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53BB3049-3350-F637-70D3-AE8ED7394863}"/>
                </a:ext>
              </a:extLst>
            </p:cNvPr>
            <p:cNvCxnSpPr>
              <a:cxnSpLocks/>
              <a:stCxn id="12" idx="0"/>
            </p:cNvCxnSpPr>
            <p:nvPr/>
          </p:nvCxnSpPr>
          <p:spPr>
            <a:xfrm flipV="1">
              <a:off x="2066217" y="2605453"/>
              <a:ext cx="0" cy="71446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57EF10DA-F4D1-B803-516D-0762083D2B43}"/>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E397454C-8169-D9FA-52F3-16FAFFC64ABC}"/>
                </a:ext>
              </a:extLst>
            </p:cNvPr>
            <p:cNvCxnSpPr>
              <a:cxnSpLocks/>
              <a:stCxn id="9" idx="2"/>
              <a:endCxn id="8" idx="6"/>
            </p:cNvCxnSpPr>
            <p:nvPr/>
          </p:nvCxnSpPr>
          <p:spPr>
            <a:xfrm flipH="1" flipV="1">
              <a:off x="1054318" y="1962688"/>
              <a:ext cx="902701"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D1A111CD-DA82-1B7F-9EB1-B54F0963411C}"/>
                </a:ext>
              </a:extLst>
            </p:cNvPr>
            <p:cNvCxnSpPr>
              <a:cxnSpLocks/>
              <a:stCxn id="9" idx="6"/>
              <a:endCxn id="10" idx="2"/>
            </p:cNvCxnSpPr>
            <p:nvPr/>
          </p:nvCxnSpPr>
          <p:spPr>
            <a:xfrm flipV="1">
              <a:off x="2190285" y="1962688"/>
              <a:ext cx="844729"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a:extLst>
                <a:ext uri="{FF2B5EF4-FFF2-40B4-BE49-F238E27FC236}">
                  <a16:creationId xmlns:a16="http://schemas.microsoft.com/office/drawing/2014/main" id="{5B7F92A9-1609-4688-8DF5-D48EA8E0F076}"/>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C024E93-9667-6C39-9AE6-FE8A896CA5C6}"/>
                </a:ext>
              </a:extLst>
            </p:cNvPr>
            <p:cNvSpPr txBox="1"/>
            <p:nvPr/>
          </p:nvSpPr>
          <p:spPr>
            <a:xfrm>
              <a:off x="1835995" y="189841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BF93E30E-513D-9234-11C5-2E772B80B1F3}"/>
                </a:ext>
              </a:extLst>
            </p:cNvPr>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5B71E31-C1B3-1622-9002-12F25A2CB1DB}"/>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D5B6C126-5FF9-FE23-330C-B6E0FCCC0E4F}"/>
                </a:ext>
              </a:extLst>
            </p:cNvPr>
            <p:cNvSpPr txBox="1"/>
            <p:nvPr/>
          </p:nvSpPr>
          <p:spPr>
            <a:xfrm>
              <a:off x="1852111" y="355451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CE2A34B0-B49A-C9DD-9057-47F7E5089AA6}"/>
                </a:ext>
              </a:extLst>
            </p:cNvPr>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grpSp>
        <p:nvGrpSpPr>
          <p:cNvPr id="44" name="组合 43">
            <a:extLst>
              <a:ext uri="{FF2B5EF4-FFF2-40B4-BE49-F238E27FC236}">
                <a16:creationId xmlns:a16="http://schemas.microsoft.com/office/drawing/2014/main" id="{75208E66-70B1-E034-973B-BC5850FA34CC}"/>
              </a:ext>
            </a:extLst>
          </p:cNvPr>
          <p:cNvGrpSpPr/>
          <p:nvPr/>
        </p:nvGrpSpPr>
        <p:grpSpPr>
          <a:xfrm>
            <a:off x="903075" y="3574968"/>
            <a:ext cx="2778992" cy="2277512"/>
            <a:chOff x="727775" y="1321404"/>
            <a:chExt cx="2778992" cy="2277512"/>
          </a:xfrm>
        </p:grpSpPr>
        <p:sp>
          <p:nvSpPr>
            <p:cNvPr id="45" name="椭圆 44">
              <a:extLst>
                <a:ext uri="{FF2B5EF4-FFF2-40B4-BE49-F238E27FC236}">
                  <a16:creationId xmlns:a16="http://schemas.microsoft.com/office/drawing/2014/main" id="{035C0F84-16FE-D66F-76B4-30F85679A0FE}"/>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282816F2-AFFA-70C8-2AE8-4FD5EA1D3A46}"/>
                </a:ext>
              </a:extLst>
            </p:cNvPr>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8A80B34A-DDEC-7FE0-279F-E4C580EACA71}"/>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6EF0A82-0336-FA51-E370-3C4062AF6A8D}"/>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13541CE-469E-53CD-410E-D80B7AE5AEBA}"/>
                </a:ext>
              </a:extLst>
            </p:cNvPr>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CA5BF6F-5151-1755-2DF7-637C1E5E9A37}"/>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a:extLst>
                <a:ext uri="{FF2B5EF4-FFF2-40B4-BE49-F238E27FC236}">
                  <a16:creationId xmlns:a16="http://schemas.microsoft.com/office/drawing/2014/main" id="{0EB01E72-ED01-F799-492F-9C72AE5A8FFA}"/>
                </a:ext>
              </a:extLst>
            </p:cNvPr>
            <p:cNvCxnSpPr>
              <a:cxnSpLocks/>
              <a:stCxn id="56" idx="0"/>
              <a:endCxn id="45"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3" name="直接箭头连接符 62">
              <a:extLst>
                <a:ext uri="{FF2B5EF4-FFF2-40B4-BE49-F238E27FC236}">
                  <a16:creationId xmlns:a16="http://schemas.microsoft.com/office/drawing/2014/main" id="{444D488F-9737-E046-CF90-09C0A940F8FF}"/>
                </a:ext>
              </a:extLst>
            </p:cNvPr>
            <p:cNvCxnSpPr>
              <a:cxnSpLocks/>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B5EA13DB-205C-7317-D68E-1BFFCD5D8386}"/>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82AA1F6D-AA22-B092-325E-9906FAAC8A43}"/>
                </a:ext>
              </a:extLst>
            </p:cNvPr>
            <p:cNvCxnSpPr>
              <a:cxnSpLocks/>
              <a:stCxn id="45" idx="6"/>
              <a:endCxn id="4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6" name="直接箭头连接符 65">
              <a:extLst>
                <a:ext uri="{FF2B5EF4-FFF2-40B4-BE49-F238E27FC236}">
                  <a16:creationId xmlns:a16="http://schemas.microsoft.com/office/drawing/2014/main" id="{E7C88468-C3B8-AA6F-F928-75AE07A2C131}"/>
                </a:ext>
              </a:extLst>
            </p:cNvPr>
            <p:cNvCxnSpPr>
              <a:cxnSpLocks/>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7" name="文本框 66">
              <a:extLst>
                <a:ext uri="{FF2B5EF4-FFF2-40B4-BE49-F238E27FC236}">
                  <a16:creationId xmlns:a16="http://schemas.microsoft.com/office/drawing/2014/main" id="{2434F7ED-A78A-468F-D435-EA3F6B781A64}"/>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F67E8320-4F04-AECC-52C5-2359978CD0A0}"/>
                </a:ext>
              </a:extLst>
            </p:cNvPr>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B8BA0DE4-CE13-5C7D-ECA1-2384FD2970EA}"/>
                </a:ext>
              </a:extLst>
            </p:cNvPr>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D4386B10-6F97-0C4F-D9A9-7BFD0FD22192}"/>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ACB66197-A4F6-A7B2-ABCC-E1E6D097AE8F}"/>
                </a:ext>
              </a:extLst>
            </p:cNvPr>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7208BEEA-C8B3-1046-F9CF-A8FE4454B96F}"/>
                </a:ext>
              </a:extLst>
            </p:cNvPr>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73" name="箭头: 下 72">
            <a:extLst>
              <a:ext uri="{FF2B5EF4-FFF2-40B4-BE49-F238E27FC236}">
                <a16:creationId xmlns:a16="http://schemas.microsoft.com/office/drawing/2014/main" id="{F0800685-A4DB-52E4-4A4C-413BBCBB4B49}"/>
              </a:ext>
            </a:extLst>
          </p:cNvPr>
          <p:cNvSpPr/>
          <p:nvPr/>
        </p:nvSpPr>
        <p:spPr>
          <a:xfrm>
            <a:off x="1969477" y="2793442"/>
            <a:ext cx="573457" cy="807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下 73">
            <a:extLst>
              <a:ext uri="{FF2B5EF4-FFF2-40B4-BE49-F238E27FC236}">
                <a16:creationId xmlns:a16="http://schemas.microsoft.com/office/drawing/2014/main" id="{4FC7DA25-7F22-6AF4-D229-2738230319C1}"/>
              </a:ext>
            </a:extLst>
          </p:cNvPr>
          <p:cNvSpPr/>
          <p:nvPr/>
        </p:nvSpPr>
        <p:spPr>
          <a:xfrm>
            <a:off x="5568260" y="3222135"/>
            <a:ext cx="573457" cy="807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290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干预</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4" name="图片 3">
            <a:extLst>
              <a:ext uri="{FF2B5EF4-FFF2-40B4-BE49-F238E27FC236}">
                <a16:creationId xmlns:a16="http://schemas.microsoft.com/office/drawing/2014/main" id="{248C5181-998E-B8EC-1FF0-B43AD5B50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663" y="1351199"/>
            <a:ext cx="5679075" cy="4898063"/>
          </a:xfrm>
          <a:prstGeom prst="rect">
            <a:avLst/>
          </a:prstGeom>
        </p:spPr>
      </p:pic>
      <p:sp>
        <p:nvSpPr>
          <p:cNvPr id="6" name="文本框 5">
            <a:extLst>
              <a:ext uri="{FF2B5EF4-FFF2-40B4-BE49-F238E27FC236}">
                <a16:creationId xmlns:a16="http://schemas.microsoft.com/office/drawing/2014/main" id="{53595160-0901-8B24-48B8-3F96603731C8}"/>
              </a:ext>
            </a:extLst>
          </p:cNvPr>
          <p:cNvSpPr txBox="1"/>
          <p:nvPr/>
        </p:nvSpPr>
        <p:spPr>
          <a:xfrm>
            <a:off x="914400" y="1583707"/>
            <a:ext cx="2416046"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条件 </a:t>
            </a:r>
            <a:r>
              <a:rPr lang="en-US" altLang="zh-CN" sz="2400" b="1" dirty="0">
                <a:latin typeface="微软雅黑" panose="020B0503020204020204" pitchFamily="34" charset="-122"/>
                <a:ea typeface="微软雅黑" panose="020B0503020204020204" pitchFamily="34" charset="-122"/>
              </a:rPr>
              <a:t>Condition</a:t>
            </a:r>
            <a:endParaRPr lang="zh-CN" altLang="en-US" sz="2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7F2C895-159C-F520-D2C4-B59DFCB6F01E}"/>
              </a:ext>
            </a:extLst>
          </p:cNvPr>
          <p:cNvSpPr txBox="1"/>
          <p:nvPr/>
        </p:nvSpPr>
        <p:spPr>
          <a:xfrm>
            <a:off x="914400" y="3800231"/>
            <a:ext cx="2815707"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干预 </a:t>
            </a:r>
            <a:r>
              <a:rPr lang="en-US" altLang="zh-CN" sz="2400" b="1" dirty="0">
                <a:latin typeface="微软雅黑" panose="020B0503020204020204" pitchFamily="34" charset="-122"/>
                <a:ea typeface="微软雅黑" panose="020B0503020204020204" pitchFamily="34" charset="-122"/>
              </a:rPr>
              <a:t>Intervention</a:t>
            </a:r>
            <a:endParaRPr lang="zh-CN" altLang="en-US" sz="2400" b="1"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58FEE376-0FE8-9781-D99C-0BC14A312D4A}"/>
              </a:ext>
            </a:extLst>
          </p:cNvPr>
          <p:cNvCxnSpPr>
            <a:cxnSpLocks/>
          </p:cNvCxnSpPr>
          <p:nvPr/>
        </p:nvCxnSpPr>
        <p:spPr>
          <a:xfrm>
            <a:off x="914400" y="2082188"/>
            <a:ext cx="30403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3A07121-0A21-7F64-DCA0-0BAE69A9298A}"/>
              </a:ext>
            </a:extLst>
          </p:cNvPr>
          <p:cNvCxnSpPr>
            <a:cxnSpLocks/>
          </p:cNvCxnSpPr>
          <p:nvPr/>
        </p:nvCxnSpPr>
        <p:spPr>
          <a:xfrm>
            <a:off x="914400" y="4367977"/>
            <a:ext cx="304038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3E74B44-9C65-0D94-5B5A-F763954F8988}"/>
                  </a:ext>
                </a:extLst>
              </p:cNvPr>
              <p:cNvSpPr txBox="1"/>
              <p:nvPr/>
            </p:nvSpPr>
            <p:spPr>
              <a:xfrm>
                <a:off x="1557097" y="2210323"/>
                <a:ext cx="19298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 </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B3E74B44-9C65-0D94-5B5A-F763954F8988}"/>
                  </a:ext>
                </a:extLst>
              </p:cNvPr>
              <p:cNvSpPr txBox="1">
                <a:spLocks noRot="1" noChangeAspect="1" noMove="1" noResize="1" noEditPoints="1" noAdjustHandles="1" noChangeArrowheads="1" noChangeShapeType="1" noTextEdit="1"/>
              </p:cNvSpPr>
              <p:nvPr/>
            </p:nvSpPr>
            <p:spPr>
              <a:xfrm>
                <a:off x="1557097" y="2210323"/>
                <a:ext cx="192988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12A2648-1C75-7E88-57A2-488DC0B19825}"/>
                  </a:ext>
                </a:extLst>
              </p:cNvPr>
              <p:cNvSpPr txBox="1"/>
              <p:nvPr/>
            </p:nvSpPr>
            <p:spPr>
              <a:xfrm>
                <a:off x="1437197" y="4572641"/>
                <a:ext cx="23837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 </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𝑑𝑜</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012A2648-1C75-7E88-57A2-488DC0B19825}"/>
                  </a:ext>
                </a:extLst>
              </p:cNvPr>
              <p:cNvSpPr txBox="1">
                <a:spLocks noRot="1" noChangeAspect="1" noMove="1" noResize="1" noEditPoints="1" noAdjustHandles="1" noChangeArrowheads="1" noChangeShapeType="1" noTextEdit="1"/>
              </p:cNvSpPr>
              <p:nvPr/>
            </p:nvSpPr>
            <p:spPr>
              <a:xfrm>
                <a:off x="1437197" y="4572641"/>
                <a:ext cx="2383794" cy="369332"/>
              </a:xfrm>
              <a:prstGeom prst="rect">
                <a:avLst/>
              </a:prstGeom>
              <a:blipFill>
                <a:blip r:embed="rId6"/>
                <a:stretch>
                  <a:fillRect b="-1311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7CB7B44-481D-C6C0-EBD0-233F8EDAC030}"/>
              </a:ext>
            </a:extLst>
          </p:cNvPr>
          <p:cNvSpPr txBox="1"/>
          <p:nvPr/>
        </p:nvSpPr>
        <p:spPr>
          <a:xfrm>
            <a:off x="771408" y="2668386"/>
            <a:ext cx="4119823" cy="923330"/>
          </a:xfrm>
          <a:prstGeom prst="rect">
            <a:avLst/>
          </a:prstGeom>
          <a:noFill/>
        </p:spPr>
        <p:txBody>
          <a:bodyPr wrap="square" rtlCol="0">
            <a:spAutoFit/>
          </a:bodyPr>
          <a:lstStyle/>
          <a:p>
            <a:pPr indent="457200"/>
            <a:r>
              <a:rPr lang="zh-CN" altLang="en-US" dirty="0">
                <a:latin typeface="微软雅黑" panose="020B0503020204020204" pitchFamily="34" charset="-122"/>
                <a:ea typeface="微软雅黑" panose="020B0503020204020204" pitchFamily="34" charset="-122"/>
              </a:rPr>
              <a:t>条件并不改变样本中原本的数据，而是改变看待数据的方式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筛选符合条件的个体为新的观察对象。</a:t>
            </a:r>
          </a:p>
        </p:txBody>
      </p:sp>
      <p:sp>
        <p:nvSpPr>
          <p:cNvPr id="14" name="文本框 13">
            <a:extLst>
              <a:ext uri="{FF2B5EF4-FFF2-40B4-BE49-F238E27FC236}">
                <a16:creationId xmlns:a16="http://schemas.microsoft.com/office/drawing/2014/main" id="{BAB53935-A75C-3B97-1D07-4B665ACF9EC2}"/>
              </a:ext>
            </a:extLst>
          </p:cNvPr>
          <p:cNvSpPr txBox="1"/>
          <p:nvPr/>
        </p:nvSpPr>
        <p:spPr>
          <a:xfrm>
            <a:off x="859881" y="5048561"/>
            <a:ext cx="4119823" cy="1200329"/>
          </a:xfrm>
          <a:prstGeom prst="rect">
            <a:avLst/>
          </a:prstGeom>
          <a:noFill/>
        </p:spPr>
        <p:txBody>
          <a:bodyPr wrap="square" rtlCol="0">
            <a:spAutoFit/>
          </a:bodyPr>
          <a:lstStyle/>
          <a:p>
            <a:pPr indent="457200"/>
            <a:r>
              <a:rPr lang="zh-CN" altLang="en-US" dirty="0">
                <a:latin typeface="微软雅黑" panose="020B0503020204020204" pitchFamily="34" charset="-122"/>
                <a:ea typeface="微软雅黑" panose="020B0503020204020204" pitchFamily="34" charset="-122"/>
              </a:rPr>
              <a:t>当干预某个变量（例如</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）时，使整个样本空间中全体样本的</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变量都取值为同一个数值，</a:t>
            </a:r>
            <a:r>
              <a:rPr lang="zh-CN" altLang="en-US" b="1" dirty="0">
                <a:solidFill>
                  <a:srgbClr val="C00000"/>
                </a:solidFill>
                <a:latin typeface="微软雅黑" panose="020B0503020204020204" pitchFamily="34" charset="-122"/>
                <a:ea typeface="微软雅黑" panose="020B0503020204020204" pitchFamily="34" charset="-122"/>
              </a:rPr>
              <a:t>此时我们改变的是数据的生成关系</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94002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8C5181-998E-B8EC-1FF0-B43AD5B50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05" y="1036240"/>
            <a:ext cx="7420625" cy="6400106"/>
          </a:xfrm>
          <a:prstGeom prst="rect">
            <a:avLst/>
          </a:prstGeom>
        </p:spPr>
      </p:pic>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平均因果效应</a:t>
            </a:r>
            <a:r>
              <a:rPr lang="en-US" altLang="zh-CN" sz="2800" b="1" dirty="0">
                <a:solidFill>
                  <a:prstClr val="white"/>
                </a:solidFill>
                <a:latin typeface="Arial"/>
                <a:ea typeface="微软雅黑"/>
              </a:rPr>
              <a:t>ACE</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16" name="图片 15">
            <a:extLst>
              <a:ext uri="{FF2B5EF4-FFF2-40B4-BE49-F238E27FC236}">
                <a16:creationId xmlns:a16="http://schemas.microsoft.com/office/drawing/2014/main" id="{B5DD275D-644B-0028-845A-529950DDB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9811" y="1921903"/>
            <a:ext cx="4330635" cy="2317130"/>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80E739-CA90-BB54-51B0-889AB1301912}"/>
                  </a:ext>
                </a:extLst>
              </p:cNvPr>
              <p:cNvSpPr txBox="1"/>
              <p:nvPr/>
            </p:nvSpPr>
            <p:spPr>
              <a:xfrm>
                <a:off x="6990877" y="4862732"/>
                <a:ext cx="4895265" cy="1754326"/>
              </a:xfrm>
              <a:prstGeom prst="rect">
                <a:avLst/>
              </a:prstGeom>
              <a:noFill/>
            </p:spPr>
            <p:txBody>
              <a:bodyPr wrap="square">
                <a:spAutoFit/>
              </a:bodyPr>
              <a:lstStyle/>
              <a:p>
                <a:pPr>
                  <a:lnSpc>
                    <a:spcPct val="150000"/>
                  </a:lnSpc>
                </a:pPr>
                <a:r>
                  <a:rPr lang="zh-CN" altLang="en-US" sz="2400" b="1" dirty="0">
                    <a:latin typeface="Cambria Math" panose="02040503050406030204" pitchFamily="18" charset="0"/>
                  </a:rPr>
                  <a:t>平均因果效应公式：</a:t>
                </a:r>
                <a:endParaRPr lang="en-US" altLang="zh-CN" sz="2400" b="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400" b="1" i="1" smtClean="0">
                          <a:solidFill>
                            <a:srgbClr val="C00000"/>
                          </a:solidFill>
                          <a:latin typeface="Cambria Math" panose="02040503050406030204" pitchFamily="18" charset="0"/>
                        </a:rPr>
                        <m:t>𝑨𝑪𝑬</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m:t>
                      </m:r>
                      <m:r>
                        <a:rPr lang="en-US" altLang="zh-CN" sz="2400" b="1" i="1" smtClean="0">
                          <a:solidFill>
                            <a:srgbClr val="C00000"/>
                          </a:solidFill>
                          <a:latin typeface="Cambria Math" panose="02040503050406030204" pitchFamily="18" charset="0"/>
                        </a:rPr>
                        <m:t>))</m:t>
                      </m:r>
                    </m:oMath>
                  </m:oMathPara>
                </a14:m>
                <a:endParaRPr lang="en-US" altLang="zh-CN" sz="2400"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𝟎</m:t>
                      </m:r>
                      <m:r>
                        <a:rPr lang="en-US" altLang="zh-CN" sz="2400" b="1" i="1">
                          <a:solidFill>
                            <a:srgbClr val="C00000"/>
                          </a:solidFill>
                          <a:latin typeface="Cambria Math" panose="02040503050406030204" pitchFamily="18" charset="0"/>
                        </a:rPr>
                        <m:t>))</m:t>
                      </m:r>
                    </m:oMath>
                  </m:oMathPara>
                </a14:m>
                <a:endParaRPr lang="zh-CN" altLang="en-US" sz="2400" dirty="0"/>
              </a:p>
            </p:txBody>
          </p:sp>
        </mc:Choice>
        <mc:Fallback xmlns="">
          <p:sp>
            <p:nvSpPr>
              <p:cNvPr id="2" name="文本框 1">
                <a:extLst>
                  <a:ext uri="{FF2B5EF4-FFF2-40B4-BE49-F238E27FC236}">
                    <a16:creationId xmlns:a16="http://schemas.microsoft.com/office/drawing/2014/main" id="{3E80E739-CA90-BB54-51B0-889AB1301912}"/>
                  </a:ext>
                </a:extLst>
              </p:cNvPr>
              <p:cNvSpPr txBox="1">
                <a:spLocks noRot="1" noChangeAspect="1" noMove="1" noResize="1" noEditPoints="1" noAdjustHandles="1" noChangeArrowheads="1" noChangeShapeType="1" noTextEdit="1"/>
              </p:cNvSpPr>
              <p:nvPr/>
            </p:nvSpPr>
            <p:spPr>
              <a:xfrm>
                <a:off x="6990877" y="4862732"/>
                <a:ext cx="4895265" cy="1754326"/>
              </a:xfrm>
              <a:prstGeom prst="rect">
                <a:avLst/>
              </a:prstGeom>
              <a:blipFill>
                <a:blip r:embed="rId6"/>
                <a:stretch>
                  <a:fillRect l="-199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16C3DF19-868F-AAB6-4F7F-E9DF09DEFD8C}"/>
              </a:ext>
            </a:extLst>
          </p:cNvPr>
          <p:cNvSpPr/>
          <p:nvPr/>
        </p:nvSpPr>
        <p:spPr>
          <a:xfrm>
            <a:off x="7541111" y="1995268"/>
            <a:ext cx="2969110" cy="8232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BFBC981-7307-2C5D-F79A-7F70538C50EE}"/>
              </a:ext>
            </a:extLst>
          </p:cNvPr>
          <p:cNvSpPr/>
          <p:nvPr/>
        </p:nvSpPr>
        <p:spPr>
          <a:xfrm>
            <a:off x="7444292" y="3313343"/>
            <a:ext cx="3291839" cy="8232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D04A9B7-3B58-5C2B-1400-0E802B82AA6F}"/>
              </a:ext>
            </a:extLst>
          </p:cNvPr>
          <p:cNvSpPr txBox="1"/>
          <p:nvPr/>
        </p:nvSpPr>
        <p:spPr>
          <a:xfrm>
            <a:off x="7849182" y="1255145"/>
            <a:ext cx="3291838"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观测数据：不施加人工控制收集而来的数据</a:t>
            </a:r>
          </a:p>
        </p:txBody>
      </p:sp>
      <p:sp>
        <p:nvSpPr>
          <p:cNvPr id="8" name="文本框 7">
            <a:extLst>
              <a:ext uri="{FF2B5EF4-FFF2-40B4-BE49-F238E27FC236}">
                <a16:creationId xmlns:a16="http://schemas.microsoft.com/office/drawing/2014/main" id="{D25B7E01-D2CF-079D-B456-4058A92A3848}"/>
              </a:ext>
            </a:extLst>
          </p:cNvPr>
          <p:cNvSpPr txBox="1"/>
          <p:nvPr/>
        </p:nvSpPr>
        <p:spPr>
          <a:xfrm>
            <a:off x="7792590" y="4264134"/>
            <a:ext cx="3291838"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实验数据：在有控制的条件下得到观测结果</a:t>
            </a:r>
          </a:p>
        </p:txBody>
      </p:sp>
    </p:spTree>
    <p:extLst>
      <p:ext uri="{BB962C8B-B14F-4D97-AF65-F5344CB8AC3E}">
        <p14:creationId xmlns:p14="http://schemas.microsoft.com/office/powerpoint/2010/main" val="1391193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EF7A297-B7FD-6028-ECD2-4CDDC53E79DE}"/>
              </a:ext>
            </a:extLst>
          </p:cNvPr>
          <p:cNvSpPr/>
          <p:nvPr/>
        </p:nvSpPr>
        <p:spPr>
          <a:xfrm>
            <a:off x="4187536" y="2410691"/>
            <a:ext cx="6951519" cy="5611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调整公式</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5" name="图片 4">
            <a:extLst>
              <a:ext uri="{FF2B5EF4-FFF2-40B4-BE49-F238E27FC236}">
                <a16:creationId xmlns:a16="http://schemas.microsoft.com/office/drawing/2014/main" id="{41381BA9-A1FD-01DC-33BB-272110B02699}"/>
              </a:ext>
            </a:extLst>
          </p:cNvPr>
          <p:cNvPicPr>
            <a:picLocks noChangeAspect="1"/>
          </p:cNvPicPr>
          <p:nvPr/>
        </p:nvPicPr>
        <p:blipFill>
          <a:blip r:embed="rId4"/>
          <a:stretch>
            <a:fillRect/>
          </a:stretch>
        </p:blipFill>
        <p:spPr>
          <a:xfrm>
            <a:off x="459679" y="1191092"/>
            <a:ext cx="3474419" cy="544486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0E2F74-73D1-2CDB-D318-A5523CEBD12A}"/>
                  </a:ext>
                </a:extLst>
              </p:cNvPr>
              <p:cNvSpPr txBox="1"/>
              <p:nvPr/>
            </p:nvSpPr>
            <p:spPr>
              <a:xfrm>
                <a:off x="3934098" y="2343989"/>
                <a:ext cx="7419660" cy="1695401"/>
              </a:xfrm>
              <a:prstGeom prst="rect">
                <a:avLst/>
              </a:prstGeom>
              <a:noFill/>
            </p:spPr>
            <p:txBody>
              <a:bodyPr wrap="none" rtlCol="0">
                <a:spAutoFit/>
              </a:bodyPr>
              <a:lstStyle/>
              <a:p>
                <a:pPr>
                  <a:lnSpc>
                    <a:spcPct val="150000"/>
                  </a:lnSpc>
                </a:pP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do</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 </m:t>
                    </m:r>
                    <m:r>
                      <a:rPr lang="en-US" altLang="zh-CN" sz="2400" b="0" i="1" baseline="-25000" smtClean="0">
                        <a:latin typeface="Cambria Math" panose="02040503050406030204" pitchFamily="18" charset="0"/>
                      </a:rPr>
                      <m:t>𝑚</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 </m:t>
                    </m:r>
                    <m:r>
                      <a:rPr lang="zh-CN" altLang="en-US" sz="2400" i="1">
                        <a:latin typeface="Cambria Math" panose="02040503050406030204" pitchFamily="18" charset="0"/>
                      </a:rPr>
                      <m:t>（</m:t>
                    </m:r>
                  </m:oMath>
                </a14:m>
                <a:r>
                  <a:rPr lang="zh-CN" altLang="en-US" sz="2400" dirty="0"/>
                  <a:t>定义）</a:t>
                </a:r>
                <a:endParaRPr lang="en-US" altLang="zh-CN" sz="2400" dirty="0"/>
              </a:p>
              <a:p>
                <a:pPr>
                  <a:lnSpc>
                    <a:spcPct val="150000"/>
                  </a:lnSpc>
                </a:pPr>
                <a:r>
                  <a:rPr lang="en-US" altLang="zh-CN" sz="2400" dirty="0">
                    <a:latin typeface="Cambria Math" panose="02040503050406030204" pitchFamily="18" charset="0"/>
                  </a:rPr>
                  <a:t>2.</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𝑃</m:t>
                    </m:r>
                    <m:r>
                      <a:rPr lang="en-US" altLang="zh-CN" sz="2400" i="1" baseline="-25000">
                        <a:latin typeface="Cambria Math" panose="02040503050406030204" pitchFamily="18" charset="0"/>
                      </a:rPr>
                      <m:t>𝑚</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 </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 </m:t>
                    </m:r>
                  </m:oMath>
                </a14:m>
                <a:endParaRPr lang="en-US" altLang="zh-CN" sz="2400" dirty="0"/>
              </a:p>
              <a:p>
                <a:pPr>
                  <a:lnSpc>
                    <a:spcPct val="150000"/>
                  </a:lnSpc>
                </a:pPr>
                <a:r>
                  <a:rPr lang="en-US" altLang="zh-CN" sz="2400" dirty="0"/>
                  <a:t>3.</a:t>
                </a:r>
                <a:r>
                  <a:rPr lang="en-US" altLang="zh-CN" sz="2400" i="1" dirty="0">
                    <a:latin typeface="Cambria Math" panose="02040503050406030204" pitchFamily="18" charset="0"/>
                  </a:rPr>
                  <a:t>P</a:t>
                </a:r>
                <a14:m>
                  <m:oMath xmlns:m="http://schemas.openxmlformats.org/officeDocument/2006/math">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0" baseline="-25000">
                        <a:latin typeface="Cambria Math" panose="02040503050406030204" pitchFamily="18" charset="0"/>
                      </a:rPr>
                      <m:t> </m:t>
                    </m:r>
                  </m:oMath>
                </a14:m>
                <a:r>
                  <a:rPr lang="en-US" altLang="zh-CN" sz="2400" dirty="0">
                    <a:latin typeface="Cambria Math" panose="02040503050406030204" pitchFamily="18" charset="0"/>
                  </a:rPr>
                  <a:t>(</a:t>
                </a:r>
                <a:r>
                  <a:rPr lang="en-US" altLang="zh-CN" sz="2400" i="1" dirty="0">
                    <a:latin typeface="Cambria Math" panose="02040503050406030204" pitchFamily="18" charset="0"/>
                  </a:rPr>
                  <a:t>Z=z</a:t>
                </a:r>
                <a:r>
                  <a:rPr lang="en-US" altLang="zh-CN" sz="2400" dirty="0">
                    <a:latin typeface="Cambria Math" panose="02040503050406030204" pitchFamily="18" charset="0"/>
                  </a:rPr>
                  <a:t>)</a:t>
                </a:r>
                <a:r>
                  <a:rPr lang="en-US" altLang="zh-CN" sz="2400" i="1" dirty="0">
                    <a:latin typeface="Cambria Math" panose="02040503050406030204" pitchFamily="18" charset="0"/>
                  </a:rPr>
                  <a:t> = P</a:t>
                </a:r>
                <a:r>
                  <a:rPr lang="en-US" altLang="zh-CN" sz="2400" dirty="0">
                    <a:latin typeface="Cambria Math" panose="02040503050406030204" pitchFamily="18" charset="0"/>
                  </a:rPr>
                  <a:t>(</a:t>
                </a:r>
                <a:r>
                  <a:rPr lang="en-US" altLang="zh-CN" sz="2400" i="1" dirty="0">
                    <a:latin typeface="Cambria Math" panose="02040503050406030204" pitchFamily="18" charset="0"/>
                  </a:rPr>
                  <a:t>Z=z</a:t>
                </a:r>
                <a:r>
                  <a:rPr lang="en-US" altLang="zh-CN" sz="2400" dirty="0">
                    <a:latin typeface="Cambria Math" panose="02040503050406030204" pitchFamily="18" charset="0"/>
                  </a:rPr>
                  <a:t>) </a:t>
                </a:r>
                <a:endParaRPr lang="zh-CN" altLang="en-US" sz="24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860E2F74-73D1-2CDB-D318-A5523CEBD12A}"/>
                  </a:ext>
                </a:extLst>
              </p:cNvPr>
              <p:cNvSpPr txBox="1">
                <a:spLocks noRot="1" noChangeAspect="1" noMove="1" noResize="1" noEditPoints="1" noAdjustHandles="1" noChangeArrowheads="1" noChangeShapeType="1" noTextEdit="1"/>
              </p:cNvSpPr>
              <p:nvPr/>
            </p:nvSpPr>
            <p:spPr>
              <a:xfrm>
                <a:off x="3934098" y="2343989"/>
                <a:ext cx="7419660" cy="1695401"/>
              </a:xfrm>
              <a:prstGeom prst="rect">
                <a:avLst/>
              </a:prstGeom>
              <a:blipFill>
                <a:blip r:embed="rId5"/>
                <a:stretch>
                  <a:fillRect l="-1233" r="-164" b="-79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EFFBA5-74A6-FB76-3131-36B341C2D311}"/>
                  </a:ext>
                </a:extLst>
              </p:cNvPr>
              <p:cNvSpPr txBox="1"/>
              <p:nvPr/>
            </p:nvSpPr>
            <p:spPr>
              <a:xfrm>
                <a:off x="3961092" y="4400883"/>
                <a:ext cx="8230908" cy="2242986"/>
              </a:xfrm>
              <a:prstGeom prst="rect">
                <a:avLst/>
              </a:prstGeom>
              <a:noFill/>
            </p:spPr>
            <p:txBody>
              <a:bodyPr wrap="square">
                <a:spAutoFit/>
              </a:bodyPr>
              <a:lstStyle/>
              <a:p>
                <a:pPr>
                  <a:lnSpc>
                    <a:spcPts val="3400"/>
                  </a:lnSpc>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do</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en-US" altLang="zh-CN" sz="2400" b="0" dirty="0"/>
              </a:p>
              <a:p>
                <a:pPr>
                  <a:lnSpc>
                    <a:spcPts val="3400"/>
                  </a:lnSpc>
                </a:pPr>
                <a:r>
                  <a:rPr lang="en-US" altLang="zh-CN" sz="2400" dirty="0"/>
                  <a:t>	</a:t>
                </a:r>
                <a:r>
                  <a:rPr lang="en-US" altLang="zh-CN" sz="2400" dirty="0">
                    <a:latin typeface="Cambria Math" panose="02040503050406030204" pitchFamily="18" charset="0"/>
                  </a:rPr>
                  <a:t>=</a:t>
                </a:r>
                <a:r>
                  <a:rPr lang="en-US" altLang="zh-CN" sz="2400" i="1" dirty="0">
                    <a:latin typeface="Cambria Math" panose="02040503050406030204" pitchFamily="18" charset="0"/>
                  </a:rPr>
                  <a:t>P</a:t>
                </a:r>
                <a14:m>
                  <m:oMath xmlns:m="http://schemas.openxmlformats.org/officeDocument/2006/math">
                    <m:r>
                      <a:rPr lang="en-US" altLang="zh-CN" sz="2400" i="1" baseline="-25000" smtClean="0">
                        <a:latin typeface="Cambria Math" panose="02040503050406030204" pitchFamily="18" charset="0"/>
                      </a:rPr>
                      <m:t>𝑚</m:t>
                    </m:r>
                  </m:oMath>
                </a14:m>
                <a:r>
                  <a:rPr lang="en-US" altLang="zh-CN" sz="2400" dirty="0">
                    <a:latin typeface="Cambria Math" panose="02040503050406030204" pitchFamily="18" charset="0"/>
                  </a:rPr>
                  <a:t>(</a:t>
                </a:r>
                <a:r>
                  <a:rPr lang="en-US" altLang="zh-CN" sz="2400" i="1" dirty="0">
                    <a:latin typeface="Cambria Math" panose="02040503050406030204" pitchFamily="18" charset="0"/>
                  </a:rPr>
                  <a:t>Y=y </a:t>
                </a:r>
                <a:r>
                  <a:rPr lang="en-US" altLang="zh-CN" sz="2400" dirty="0">
                    <a:latin typeface="Cambria Math" panose="02040503050406030204" pitchFamily="18" charset="0"/>
                  </a:rPr>
                  <a:t>|</a:t>
                </a:r>
                <a:r>
                  <a:rPr lang="en-US" altLang="zh-CN" sz="2400" i="1" dirty="0">
                    <a:latin typeface="Cambria Math" panose="02040503050406030204" pitchFamily="18" charset="0"/>
                  </a:rPr>
                  <a:t>X=x</a:t>
                </a:r>
                <a:r>
                  <a:rPr lang="en-US" altLang="zh-CN" sz="2400" dirty="0">
                    <a:latin typeface="Cambria Math" panose="02040503050406030204" pitchFamily="18" charset="0"/>
                  </a:rPr>
                  <a:t>)</a:t>
                </a:r>
              </a:p>
              <a:p>
                <a:pPr>
                  <a:lnSpc>
                    <a:spcPts val="3400"/>
                  </a:lnSpc>
                </a:pPr>
                <a:r>
                  <a:rPr lang="en-US" altLang="zh-CN" sz="2400" i="1" dirty="0">
                    <a:latin typeface="Cambria Math" panose="02040503050406030204" pitchFamily="18" charset="0"/>
                  </a:rPr>
                  <a:t>	</a:t>
                </a:r>
                <a:r>
                  <a:rPr lang="en-US" altLang="zh-CN" sz="2400" dirty="0">
                    <a:latin typeface="Cambria Math" panose="02040503050406030204" pitchFamily="18" charset="0"/>
                  </a:rPr>
                  <a:t>=</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solidFill>
                              <a:srgbClr val="FF0000"/>
                            </a:solidFill>
                            <a:latin typeface="Cambria Math" panose="02040503050406030204" pitchFamily="18" charset="0"/>
                          </a:rPr>
                          <m:t>𝒛</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𝒎</m:t>
                            </m:r>
                          </m:sub>
                        </m:sSub>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smtClean="0">
                            <a:solidFill>
                              <a:srgbClr val="FF0000"/>
                            </a:solidFill>
                            <a:latin typeface="Cambria Math" panose="02040503050406030204" pitchFamily="18" charset="0"/>
                          </a:rPr>
                          <m:t>𝑍</m:t>
                        </m:r>
                        <m:r>
                          <a:rPr lang="en-US" altLang="zh-CN" sz="2400" i="1" smtClean="0">
                            <a:solidFill>
                              <a:srgbClr val="FF0000"/>
                            </a:solidFill>
                            <a:latin typeface="Cambria Math" panose="02040503050406030204" pitchFamily="18" charset="0"/>
                          </a:rPr>
                          <m:t>=</m:t>
                        </m:r>
                        <m:r>
                          <a:rPr lang="en-US" altLang="zh-CN" sz="2400" i="1" smtClean="0">
                            <a:solidFill>
                              <a:srgbClr val="FF0000"/>
                            </a:solidFill>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b="0" i="1" dirty="0" smtClean="0">
                            <a:latin typeface="Cambria Math" panose="02040503050406030204" pitchFamily="18" charset="0"/>
                          </a:rPr>
                          <m:t> </m:t>
                        </m:r>
                        <m:r>
                          <m:rPr>
                            <m:nor/>
                          </m:rPr>
                          <a:rPr lang="en-US" altLang="zh-CN" sz="2400" b="0" dirty="0" smtClean="0">
                            <a:latin typeface="Cambria Math" panose="02040503050406030204" pitchFamily="18" charset="0"/>
                          </a:rPr>
                          <m:t>|</m:t>
                        </m:r>
                        <m:r>
                          <m:rPr>
                            <m:nor/>
                          </m:rPr>
                          <a:rPr lang="en-US" altLang="zh-CN" sz="2400" b="0" i="1" dirty="0" smtClean="0">
                            <a:latin typeface="Cambria Math" panose="02040503050406030204" pitchFamily="18" charset="0"/>
                          </a:rPr>
                          <m:t> </m:t>
                        </m:r>
                        <m:r>
                          <m:rPr>
                            <m:nor/>
                          </m:rPr>
                          <a:rPr lang="en-US" altLang="zh-CN" sz="2400" b="0" i="1" dirty="0" smtClean="0">
                            <a:latin typeface="Cambria Math" panose="02040503050406030204" pitchFamily="18" charset="0"/>
                          </a:rPr>
                          <m:t>X</m:t>
                        </m:r>
                        <m:r>
                          <m:rPr>
                            <m:nor/>
                          </m:rPr>
                          <a:rPr lang="en-US" altLang="zh-CN" sz="2400" b="0" i="1" dirty="0" smtClean="0">
                            <a:latin typeface="Cambria Math" panose="02040503050406030204" pitchFamily="18" charset="0"/>
                          </a:rPr>
                          <m:t>=</m:t>
                        </m:r>
                        <m:r>
                          <m:rPr>
                            <m:nor/>
                          </m:rPr>
                          <a:rPr lang="en-US" altLang="zh-CN" sz="2400" b="0" i="1" dirty="0" smtClean="0">
                            <a:latin typeface="Cambria Math" panose="02040503050406030204" pitchFamily="18" charset="0"/>
                          </a:rPr>
                          <m:t>x</m:t>
                        </m:r>
                        <m:r>
                          <m:rPr>
                            <m:nor/>
                          </m:rPr>
                          <a:rPr lang="en-US" altLang="zh-CN" sz="2400" dirty="0">
                            <a:latin typeface="Cambria Math" panose="02040503050406030204" pitchFamily="18" charset="0"/>
                          </a:rPr>
                          <m:t>)</m:t>
                        </m:r>
                      </m:e>
                    </m:nary>
                  </m:oMath>
                </a14:m>
                <a:endParaRPr lang="en-US" altLang="zh-CN" sz="2400" dirty="0">
                  <a:latin typeface="Cambria Math" panose="02040503050406030204" pitchFamily="18" charset="0"/>
                </a:endParaRPr>
              </a:p>
              <a:p>
                <a:pPr>
                  <a:lnSpc>
                    <a:spcPts val="3400"/>
                  </a:lnSpc>
                </a:pPr>
                <a:r>
                  <a:rPr lang="en-US" altLang="zh-CN" sz="2400" b="1" i="1" dirty="0">
                    <a:latin typeface="Cambria Math" panose="02040503050406030204" pitchFamily="18" charset="0"/>
                  </a:rPr>
                  <a:t>	</a:t>
                </a:r>
                <a:r>
                  <a:rPr lang="en-US" altLang="zh-CN" sz="2400" b="1" dirty="0">
                    <a:latin typeface="Cambria Math" panose="02040503050406030204" pitchFamily="18" charset="0"/>
                  </a:rPr>
                  <a:t>=</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𝒛</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𝒎</m:t>
                            </m:r>
                          </m:sub>
                        </m:sSub>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dirty="0">
                            <a:latin typeface="Cambria Math" panose="02040503050406030204" pitchFamily="18" charset="0"/>
                          </a:rPr>
                          <m:t>)</m:t>
                        </m:r>
                      </m:e>
                    </m:nary>
                  </m:oMath>
                </a14:m>
                <a:endParaRPr lang="en-US" altLang="zh-CN" sz="2400" b="1" dirty="0">
                  <a:latin typeface="Cambria Math" panose="02040503050406030204" pitchFamily="18" charset="0"/>
                </a:endParaRPr>
              </a:p>
              <a:p>
                <a:pPr>
                  <a:lnSpc>
                    <a:spcPts val="3400"/>
                  </a:lnSpc>
                </a:pPr>
                <a:r>
                  <a:rPr lang="en-US" altLang="zh-CN" sz="2400" b="1" dirty="0">
                    <a:latin typeface="Cambria Math" panose="02040503050406030204" pitchFamily="18" charset="0"/>
                  </a:rPr>
                  <a:t>	=</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𝒛</m:t>
                        </m:r>
                      </m:sub>
                      <m:sup/>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b="0" i="1" dirty="0" smtClean="0">
                            <a:latin typeface="Cambria Math" panose="02040503050406030204" pitchFamily="18" charset="0"/>
                          </a:rPr>
                          <m:t> </m:t>
                        </m:r>
                        <m:r>
                          <m:rPr>
                            <m:nor/>
                          </m:rPr>
                          <a:rPr lang="en-US" altLang="zh-CN" sz="2400" b="0" dirty="0" smtClean="0">
                            <a:latin typeface="Cambria Math" panose="02040503050406030204" pitchFamily="18" charset="0"/>
                          </a:rPr>
                          <m:t>|</m:t>
                        </m:r>
                        <m:r>
                          <m:rPr>
                            <m:nor/>
                          </m:rPr>
                          <a:rPr lang="en-US" altLang="zh-CN" sz="2400" b="0" i="1" dirty="0" smtClean="0">
                            <a:latin typeface="Cambria Math" panose="02040503050406030204" pitchFamily="18" charset="0"/>
                          </a:rPr>
                          <m:t> </m:t>
                        </m:r>
                        <m:r>
                          <m:rPr>
                            <m:nor/>
                          </m:rPr>
                          <a:rPr lang="en-US" altLang="zh-CN" sz="2400" b="0" i="1" dirty="0" smtClean="0">
                            <a:latin typeface="Cambria Math" panose="02040503050406030204" pitchFamily="18" charset="0"/>
                          </a:rPr>
                          <m:t>X</m:t>
                        </m:r>
                        <m:r>
                          <m:rPr>
                            <m:nor/>
                          </m:rPr>
                          <a:rPr lang="en-US" altLang="zh-CN" sz="2400" b="0" i="1" dirty="0" smtClean="0">
                            <a:latin typeface="Cambria Math" panose="02040503050406030204" pitchFamily="18" charset="0"/>
                          </a:rPr>
                          <m:t>=</m:t>
                        </m:r>
                        <m:r>
                          <m:rPr>
                            <m:nor/>
                          </m:rPr>
                          <a:rPr lang="en-US" altLang="zh-CN" sz="2400" b="0" i="1" dirty="0" smtClean="0">
                            <a:latin typeface="Cambria Math" panose="02040503050406030204" pitchFamily="18" charset="0"/>
                          </a:rPr>
                          <m:t>x</m:t>
                        </m:r>
                        <m:r>
                          <m:rPr>
                            <m:nor/>
                          </m:rPr>
                          <a:rPr lang="en-US" altLang="zh-CN" sz="2400" dirty="0">
                            <a:latin typeface="Cambria Math" panose="02040503050406030204" pitchFamily="18" charset="0"/>
                          </a:rPr>
                          <m:t>)</m:t>
                        </m:r>
                      </m:e>
                    </m:nary>
                  </m:oMath>
                </a14:m>
                <a:endParaRPr lang="zh-CN" altLang="en-US" sz="2400" b="1"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BAEFFBA5-74A6-FB76-3131-36B341C2D311}"/>
                  </a:ext>
                </a:extLst>
              </p:cNvPr>
              <p:cNvSpPr txBox="1">
                <a:spLocks noRot="1" noChangeAspect="1" noMove="1" noResize="1" noEditPoints="1" noAdjustHandles="1" noChangeArrowheads="1" noChangeShapeType="1" noTextEdit="1"/>
              </p:cNvSpPr>
              <p:nvPr/>
            </p:nvSpPr>
            <p:spPr>
              <a:xfrm>
                <a:off x="3961092" y="4400883"/>
                <a:ext cx="8230908" cy="2242986"/>
              </a:xfrm>
              <a:prstGeom prst="rect">
                <a:avLst/>
              </a:prstGeom>
              <a:blipFill>
                <a:blip r:embed="rId6"/>
                <a:stretch>
                  <a:fillRect b="-394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AB02CC-11FE-4357-65EF-51E8B65C1056}"/>
                  </a:ext>
                </a:extLst>
              </p:cNvPr>
              <p:cNvSpPr txBox="1"/>
              <p:nvPr/>
            </p:nvSpPr>
            <p:spPr>
              <a:xfrm>
                <a:off x="3647266" y="1649568"/>
                <a:ext cx="8544734" cy="500393"/>
              </a:xfrm>
              <a:prstGeom prst="rect">
                <a:avLst/>
              </a:prstGeom>
              <a:noFill/>
            </p:spPr>
            <p:txBody>
              <a:bodyPr wrap="square">
                <a:spAutoFit/>
              </a:bodyPr>
              <a:lstStyle/>
              <a:p>
                <a:pPr>
                  <a:lnSpc>
                    <a:spcPts val="3400"/>
                  </a:lnSpc>
                </a:pP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oMath>
                </a14:m>
                <a:r>
                  <a:rPr lang="en-US" altLang="zh-CN" sz="2400" b="1" dirty="0">
                    <a:solidFill>
                      <a:srgbClr val="C00000"/>
                    </a:solidFill>
                  </a:rPr>
                  <a:t> =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𝑷𝒂</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Pa</m:t>
                        </m:r>
                        <m:r>
                          <m:rPr>
                            <m:nor/>
                          </m:rPr>
                          <a:rPr lang="en-US" altLang="zh-CN" sz="2400" b="1" i="1" dirty="0">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z</m:t>
                        </m:r>
                        <m:r>
                          <m:rPr>
                            <m:nor/>
                          </m:rPr>
                          <a:rPr lang="en-US" altLang="zh-CN" sz="2400" b="1" dirty="0">
                            <a:solidFill>
                              <a:srgbClr val="C00000"/>
                            </a:solidFill>
                            <a:latin typeface="Cambria Math" panose="02040503050406030204" pitchFamily="18" charset="0"/>
                          </a:rPr>
                          <m:t>)</m:t>
                        </m:r>
                      </m:e>
                    </m:nary>
                  </m:oMath>
                </a14:m>
                <a:r>
                  <a:rPr lang="en-US" altLang="zh-CN" sz="1800" b="0" dirty="0"/>
                  <a:t> </a:t>
                </a:r>
              </a:p>
            </p:txBody>
          </p:sp>
        </mc:Choice>
        <mc:Fallback xmlns="">
          <p:sp>
            <p:nvSpPr>
              <p:cNvPr id="11" name="文本框 10">
                <a:extLst>
                  <a:ext uri="{FF2B5EF4-FFF2-40B4-BE49-F238E27FC236}">
                    <a16:creationId xmlns:a16="http://schemas.microsoft.com/office/drawing/2014/main" id="{A6AB02CC-11FE-4357-65EF-51E8B65C1056}"/>
                  </a:ext>
                </a:extLst>
              </p:cNvPr>
              <p:cNvSpPr txBox="1">
                <a:spLocks noRot="1" noChangeAspect="1" noMove="1" noResize="1" noEditPoints="1" noAdjustHandles="1" noChangeArrowheads="1" noChangeShapeType="1" noTextEdit="1"/>
              </p:cNvSpPr>
              <p:nvPr/>
            </p:nvSpPr>
            <p:spPr>
              <a:xfrm>
                <a:off x="3647266" y="1649568"/>
                <a:ext cx="8544734" cy="500393"/>
              </a:xfrm>
              <a:prstGeom prst="rect">
                <a:avLst/>
              </a:prstGeom>
              <a:blipFill>
                <a:blip r:embed="rId7"/>
                <a:stretch>
                  <a:fillRect l="-143" t="-113415" b="-180488"/>
                </a:stretch>
              </a:blipFill>
            </p:spPr>
            <p:txBody>
              <a:bodyPr/>
              <a:lstStyle/>
              <a:p>
                <a:r>
                  <a:rPr lang="zh-CN" altLang="en-US">
                    <a:noFill/>
                  </a:rPr>
                  <a:t> </a:t>
                </a:r>
              </a:p>
            </p:txBody>
          </p:sp>
        </mc:Fallback>
      </mc:AlternateContent>
      <p:sp>
        <p:nvSpPr>
          <p:cNvPr id="7" name="对话气泡: 椭圆形 6">
            <a:extLst>
              <a:ext uri="{FF2B5EF4-FFF2-40B4-BE49-F238E27FC236}">
                <a16:creationId xmlns:a16="http://schemas.microsoft.com/office/drawing/2014/main" id="{8018321E-E9F9-C928-1F22-516BDA0BB60F}"/>
              </a:ext>
            </a:extLst>
          </p:cNvPr>
          <p:cNvSpPr/>
          <p:nvPr/>
        </p:nvSpPr>
        <p:spPr>
          <a:xfrm flipV="1">
            <a:off x="7191529" y="4118181"/>
            <a:ext cx="3335877" cy="936130"/>
          </a:xfrm>
          <a:prstGeom prst="wedgeEllipseCallout">
            <a:avLst>
              <a:gd name="adj1" fmla="val -34331"/>
              <a:gd name="adj2" fmla="val -7230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1B2D1AE-C055-44B1-E7AE-762849BC7F9B}"/>
              </a:ext>
            </a:extLst>
          </p:cNvPr>
          <p:cNvSpPr txBox="1"/>
          <p:nvPr/>
        </p:nvSpPr>
        <p:spPr>
          <a:xfrm>
            <a:off x="7680349" y="4428894"/>
            <a:ext cx="289589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这个计算也叫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调整</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a:t>
            </a:r>
          </a:p>
        </p:txBody>
      </p:sp>
      <p:sp>
        <p:nvSpPr>
          <p:cNvPr id="4" name="椭圆 3">
            <a:extLst>
              <a:ext uri="{FF2B5EF4-FFF2-40B4-BE49-F238E27FC236}">
                <a16:creationId xmlns:a16="http://schemas.microsoft.com/office/drawing/2014/main" id="{8B315CB3-881F-F443-3E42-95C915749B78}"/>
              </a:ext>
            </a:extLst>
          </p:cNvPr>
          <p:cNvSpPr/>
          <p:nvPr/>
        </p:nvSpPr>
        <p:spPr>
          <a:xfrm>
            <a:off x="459679" y="4847524"/>
            <a:ext cx="1607629" cy="1497781"/>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0098BE48-F82B-D7FE-E375-4F6D08C3FE4C}"/>
              </a:ext>
            </a:extLst>
          </p:cNvPr>
          <p:cNvSpPr/>
          <p:nvPr/>
        </p:nvSpPr>
        <p:spPr>
          <a:xfrm rot="2277347">
            <a:off x="3189820" y="3030024"/>
            <a:ext cx="412304" cy="13116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648EA1F-4667-45A6-DFF1-4775E042C506}"/>
              </a:ext>
            </a:extLst>
          </p:cNvPr>
          <p:cNvSpPr txBox="1"/>
          <p:nvPr/>
        </p:nvSpPr>
        <p:spPr>
          <a:xfrm>
            <a:off x="75564" y="4077717"/>
            <a:ext cx="2200342"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去掉指向</a:t>
            </a:r>
            <a:r>
              <a:rPr lang="en-US" altLang="zh-CN" dirty="0">
                <a:solidFill>
                  <a:srgbClr val="C00000"/>
                </a:solidFill>
                <a:latin typeface="微软雅黑" panose="020B0503020204020204" pitchFamily="34" charset="-122"/>
                <a:ea typeface="微软雅黑" panose="020B0503020204020204" pitchFamily="34" charset="-122"/>
              </a:rPr>
              <a:t>X</a:t>
            </a:r>
            <a:r>
              <a:rPr lang="zh-CN" altLang="en-US" dirty="0">
                <a:solidFill>
                  <a:srgbClr val="C00000"/>
                </a:solidFill>
                <a:latin typeface="微软雅黑" panose="020B0503020204020204" pitchFamily="34" charset="-122"/>
                <a:ea typeface="微软雅黑" panose="020B0503020204020204" pitchFamily="34" charset="-122"/>
              </a:rPr>
              <a:t>的箭头，</a:t>
            </a:r>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改变了</a:t>
            </a:r>
            <a:r>
              <a:rPr lang="en-US" altLang="zh-CN" dirty="0">
                <a:solidFill>
                  <a:srgbClr val="C00000"/>
                </a:solidFill>
                <a:latin typeface="微软雅黑" panose="020B0503020204020204" pitchFamily="34" charset="-122"/>
                <a:ea typeface="微软雅黑" panose="020B0503020204020204" pitchFamily="34" charset="-122"/>
              </a:rPr>
              <a:t>x</a:t>
            </a:r>
            <a:r>
              <a:rPr lang="zh-CN" altLang="en-US" dirty="0">
                <a:solidFill>
                  <a:srgbClr val="C00000"/>
                </a:solidFill>
                <a:latin typeface="微软雅黑" panose="020B0503020204020204" pitchFamily="34" charset="-122"/>
                <a:ea typeface="微软雅黑" panose="020B0503020204020204" pitchFamily="34" charset="-122"/>
              </a:rPr>
              <a:t>的生成关系</a:t>
            </a:r>
          </a:p>
        </p:txBody>
      </p:sp>
    </p:spTree>
    <p:extLst>
      <p:ext uri="{BB962C8B-B14F-4D97-AF65-F5344CB8AC3E}">
        <p14:creationId xmlns:p14="http://schemas.microsoft.com/office/powerpoint/2010/main" val="3513269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ppt_x"/>
                                          </p:val>
                                        </p:tav>
                                        <p:tav tm="100000">
                                          <p:val>
                                            <p:strVal val="#ppt_x"/>
                                          </p:val>
                                        </p:tav>
                                      </p:tavLst>
                                    </p:anim>
                                    <p:anim calcmode="lin" valueType="num">
                                      <p:cBhvr additive="base">
                                        <p:cTn id="8" dur="1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25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25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0"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后门调整</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AB02CC-11FE-4357-65EF-51E8B65C1056}"/>
                  </a:ext>
                </a:extLst>
              </p:cNvPr>
              <p:cNvSpPr txBox="1"/>
              <p:nvPr/>
            </p:nvSpPr>
            <p:spPr>
              <a:xfrm>
                <a:off x="4255422" y="1725729"/>
                <a:ext cx="7408200" cy="2244461"/>
              </a:xfrm>
              <a:prstGeom prst="rect">
                <a:avLst/>
              </a:prstGeom>
              <a:noFill/>
            </p:spPr>
            <p:txBody>
              <a:bodyPr wrap="square">
                <a:spAutoFit/>
              </a:bodyPr>
              <a:lstStyle/>
              <a:p>
                <a:pPr indent="457200">
                  <a:lnSpc>
                    <a:spcPts val="3400"/>
                  </a:lnSpc>
                </a:pPr>
                <a:r>
                  <a:rPr lang="zh-CN" altLang="en-US" sz="2000" dirty="0">
                    <a:latin typeface="微软雅黑" panose="020B0503020204020204" pitchFamily="34" charset="-122"/>
                    <a:ea typeface="微软雅黑" panose="020B0503020204020204" pitchFamily="34" charset="-122"/>
                  </a:rPr>
                  <a:t>对于</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的路径中，如果</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集合中的节点不是</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的后代节点，并且以</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为条件会阻断所有</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之间的后门路径，则</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满足（</a:t>
                </a:r>
                <a:r>
                  <a:rPr lang="en-US" altLang="zh-CN" sz="2000" dirty="0">
                    <a:latin typeface="微软雅黑" panose="020B0503020204020204" pitchFamily="34" charset="-122"/>
                    <a:ea typeface="微软雅黑" panose="020B0503020204020204" pitchFamily="34" charset="-122"/>
                  </a:rPr>
                  <a:t>X,Y</a:t>
                </a:r>
                <a:r>
                  <a:rPr lang="zh-CN" altLang="en-US" sz="2000" dirty="0">
                    <a:latin typeface="微软雅黑" panose="020B0503020204020204" pitchFamily="34" charset="-122"/>
                    <a:ea typeface="微软雅黑" panose="020B0503020204020204" pitchFamily="34" charset="-122"/>
                  </a:rPr>
                  <a:t>）的后门准则</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ts val="3400"/>
                  </a:lnSpc>
                </a:pPr>
                <a:r>
                  <a:rPr lang="en-US" altLang="zh-CN" sz="2400" b="1" dirty="0">
                    <a:solidFill>
                      <a:srgbClr val="C00000"/>
                    </a:solidFill>
                  </a:rPr>
                  <a:t>	</a:t>
                </a: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oMath>
                </a14:m>
                <a:r>
                  <a:rPr lang="en-US" altLang="zh-CN" sz="2400" b="1" dirty="0">
                    <a:solidFill>
                      <a:srgbClr val="C00000"/>
                    </a:solidFill>
                  </a:rPr>
                  <a:t> </a:t>
                </a:r>
              </a:p>
              <a:p>
                <a:pPr algn="r">
                  <a:lnSpc>
                    <a:spcPts val="3400"/>
                  </a:lnSpc>
                </a:pPr>
                <a:r>
                  <a:rPr lang="en-US" altLang="zh-CN" sz="2400" b="1" dirty="0">
                    <a:solidFill>
                      <a:srgbClr val="C00000"/>
                    </a:solidFill>
                  </a:rPr>
                  <a:t>=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Z</m:t>
                        </m:r>
                        <m:r>
                          <m:rPr>
                            <m:nor/>
                          </m:rPr>
                          <a:rPr lang="en-US" altLang="zh-CN" sz="2400" b="1" i="1" dirty="0">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z</m:t>
                        </m:r>
                        <m:r>
                          <m:rPr>
                            <m:nor/>
                          </m:rPr>
                          <a:rPr lang="en-US" altLang="zh-CN" sz="2400" b="1" dirty="0">
                            <a:solidFill>
                              <a:srgbClr val="C00000"/>
                            </a:solidFill>
                            <a:latin typeface="Cambria Math" panose="02040503050406030204" pitchFamily="18" charset="0"/>
                          </a:rPr>
                          <m:t>)</m:t>
                        </m:r>
                      </m:e>
                    </m:nary>
                  </m:oMath>
                </a14:m>
                <a:r>
                  <a:rPr lang="en-US" altLang="zh-CN" sz="1800" b="0" dirty="0"/>
                  <a:t> </a:t>
                </a:r>
              </a:p>
            </p:txBody>
          </p:sp>
        </mc:Choice>
        <mc:Fallback xmlns="">
          <p:sp>
            <p:nvSpPr>
              <p:cNvPr id="11" name="文本框 10">
                <a:extLst>
                  <a:ext uri="{FF2B5EF4-FFF2-40B4-BE49-F238E27FC236}">
                    <a16:creationId xmlns:a16="http://schemas.microsoft.com/office/drawing/2014/main" id="{A6AB02CC-11FE-4357-65EF-51E8B65C1056}"/>
                  </a:ext>
                </a:extLst>
              </p:cNvPr>
              <p:cNvSpPr txBox="1">
                <a:spLocks noRot="1" noChangeAspect="1" noMove="1" noResize="1" noEditPoints="1" noAdjustHandles="1" noChangeArrowheads="1" noChangeShapeType="1" noTextEdit="1"/>
              </p:cNvSpPr>
              <p:nvPr/>
            </p:nvSpPr>
            <p:spPr>
              <a:xfrm>
                <a:off x="4255422" y="1725729"/>
                <a:ext cx="7408200" cy="2244461"/>
              </a:xfrm>
              <a:prstGeom prst="rect">
                <a:avLst/>
              </a:prstGeom>
              <a:blipFill>
                <a:blip r:embed="rId4"/>
                <a:stretch>
                  <a:fillRect l="-823" r="-2881" b="-39402"/>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B3CAE783-9E5C-B5E1-5521-1BCAAF1EEF7D}"/>
              </a:ext>
            </a:extLst>
          </p:cNvPr>
          <p:cNvSpPr txBox="1"/>
          <p:nvPr/>
        </p:nvSpPr>
        <p:spPr>
          <a:xfrm>
            <a:off x="7219834" y="4715246"/>
            <a:ext cx="4870949" cy="1705403"/>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后门准则：</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我们阻断了</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之间所有伪相关的路径；</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我们保留了</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之间所有直接的路径；</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我们没有产生新的伪相关路径。</a:t>
            </a:r>
            <a:endParaRPr lang="en-US" altLang="zh-CN" dirty="0">
              <a:latin typeface="微软雅黑" panose="020B0503020204020204" pitchFamily="34" charset="-122"/>
              <a:ea typeface="微软雅黑" panose="020B0503020204020204" pitchFamily="34" charset="-122"/>
            </a:endParaRPr>
          </a:p>
        </p:txBody>
      </p:sp>
      <p:grpSp>
        <p:nvGrpSpPr>
          <p:cNvPr id="57" name="组合 56">
            <a:extLst>
              <a:ext uri="{FF2B5EF4-FFF2-40B4-BE49-F238E27FC236}">
                <a16:creationId xmlns:a16="http://schemas.microsoft.com/office/drawing/2014/main" id="{346F9F90-D19C-8442-015E-62ECEC1C464E}"/>
              </a:ext>
            </a:extLst>
          </p:cNvPr>
          <p:cNvGrpSpPr/>
          <p:nvPr/>
        </p:nvGrpSpPr>
        <p:grpSpPr>
          <a:xfrm>
            <a:off x="662881" y="1917480"/>
            <a:ext cx="3736632" cy="2041108"/>
            <a:chOff x="493711" y="2044225"/>
            <a:chExt cx="3736632" cy="2041108"/>
          </a:xfrm>
        </p:grpSpPr>
        <p:grpSp>
          <p:nvGrpSpPr>
            <p:cNvPr id="2" name="组合 1">
              <a:extLst>
                <a:ext uri="{FF2B5EF4-FFF2-40B4-BE49-F238E27FC236}">
                  <a16:creationId xmlns:a16="http://schemas.microsoft.com/office/drawing/2014/main" id="{0A88D0A3-29CF-959E-EF6A-D211D6E79229}"/>
                </a:ext>
              </a:extLst>
            </p:cNvPr>
            <p:cNvGrpSpPr/>
            <p:nvPr/>
          </p:nvGrpSpPr>
          <p:grpSpPr>
            <a:xfrm>
              <a:off x="493711" y="2044225"/>
              <a:ext cx="3736632" cy="2041108"/>
              <a:chOff x="418950" y="460508"/>
              <a:chExt cx="3267389" cy="1715480"/>
            </a:xfrm>
          </p:grpSpPr>
          <p:sp>
            <p:nvSpPr>
              <p:cNvPr id="4" name="椭圆 3">
                <a:extLst>
                  <a:ext uri="{FF2B5EF4-FFF2-40B4-BE49-F238E27FC236}">
                    <a16:creationId xmlns:a16="http://schemas.microsoft.com/office/drawing/2014/main" id="{E07A0240-B143-B789-0B7C-71D4D28757E1}"/>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9F413B8-E04E-8454-4AD5-4B3169C1B54C}"/>
                  </a:ext>
                </a:extLst>
              </p:cNvPr>
              <p:cNvSpPr/>
              <p:nvPr/>
            </p:nvSpPr>
            <p:spPr>
              <a:xfrm>
                <a:off x="982902" y="62018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2ED2D7C0-E65C-9C7E-B3DB-D12F6CCDEF87}"/>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404C21BC-855D-8EEA-F0DC-A0647906CE7A}"/>
                  </a:ext>
                </a:extLst>
              </p:cNvPr>
              <p:cNvCxnSpPr>
                <a:cxnSpLocks/>
                <a:stCxn id="7" idx="3"/>
                <a:endCxn id="4" idx="0"/>
              </p:cNvCxnSpPr>
              <p:nvPr/>
            </p:nvCxnSpPr>
            <p:spPr>
              <a:xfrm flipH="1">
                <a:off x="937685" y="819104"/>
                <a:ext cx="79377" cy="1027057"/>
              </a:xfrm>
              <a:prstGeom prst="straightConnector1">
                <a:avLst/>
              </a:prstGeom>
              <a:ln w="38100">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a:extLst>
                  <a:ext uri="{FF2B5EF4-FFF2-40B4-BE49-F238E27FC236}">
                    <a16:creationId xmlns:a16="http://schemas.microsoft.com/office/drawing/2014/main" id="{FE7748B1-D679-E293-4A10-C518B5197B32}"/>
                  </a:ext>
                </a:extLst>
              </p:cNvPr>
              <p:cNvCxnSpPr>
                <a:cxnSpLocks/>
                <a:stCxn id="7" idx="6"/>
              </p:cNvCxnSpPr>
              <p:nvPr/>
            </p:nvCxnSpPr>
            <p:spPr>
              <a:xfrm flipV="1">
                <a:off x="1216167" y="679035"/>
                <a:ext cx="1364752" cy="57673"/>
              </a:xfrm>
              <a:prstGeom prst="straightConnector1">
                <a:avLst/>
              </a:prstGeom>
              <a:ln w="38100">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sp>
            <p:nvSpPr>
              <p:cNvPr id="19" name="文本框 18">
                <a:extLst>
                  <a:ext uri="{FF2B5EF4-FFF2-40B4-BE49-F238E27FC236}">
                    <a16:creationId xmlns:a16="http://schemas.microsoft.com/office/drawing/2014/main" id="{5EE29FFF-F0B0-BD99-C5E1-395CF829EE65}"/>
                  </a:ext>
                </a:extLst>
              </p:cNvPr>
              <p:cNvSpPr txBox="1"/>
              <p:nvPr/>
            </p:nvSpPr>
            <p:spPr>
              <a:xfrm>
                <a:off x="418950" y="1673014"/>
                <a:ext cx="442842"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CC808C6-8060-9349-E66F-9D09E254E653}"/>
                  </a:ext>
                </a:extLst>
              </p:cNvPr>
              <p:cNvSpPr txBox="1"/>
              <p:nvPr/>
            </p:nvSpPr>
            <p:spPr>
              <a:xfrm>
                <a:off x="445872" y="460508"/>
                <a:ext cx="423678"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E18FB4B-C1DA-2382-78AF-EFF57589178E}"/>
                  </a:ext>
                </a:extLst>
              </p:cNvPr>
              <p:cNvSpPr txBox="1"/>
              <p:nvPr/>
            </p:nvSpPr>
            <p:spPr>
              <a:xfrm>
                <a:off x="3243497" y="1690663"/>
                <a:ext cx="442842"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cxnSp>
          <p:nvCxnSpPr>
            <p:cNvPr id="30" name="直接箭头连接符 29">
              <a:extLst>
                <a:ext uri="{FF2B5EF4-FFF2-40B4-BE49-F238E27FC236}">
                  <a16:creationId xmlns:a16="http://schemas.microsoft.com/office/drawing/2014/main" id="{2DE2A03C-195F-D21F-B01B-F02EDF967878}"/>
                </a:ext>
              </a:extLst>
            </p:cNvPr>
            <p:cNvCxnSpPr>
              <a:cxnSpLocks/>
              <a:stCxn id="4" idx="6"/>
            </p:cNvCxnSpPr>
            <p:nvPr/>
          </p:nvCxnSpPr>
          <p:spPr>
            <a:xfrm>
              <a:off x="1220327" y="3831546"/>
              <a:ext cx="2340169" cy="3093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椭圆 48">
              <a:extLst>
                <a:ext uri="{FF2B5EF4-FFF2-40B4-BE49-F238E27FC236}">
                  <a16:creationId xmlns:a16="http://schemas.microsoft.com/office/drawing/2014/main" id="{D391F579-146A-2E08-4D5E-D8135898183E}"/>
                </a:ext>
              </a:extLst>
            </p:cNvPr>
            <p:cNvSpPr/>
            <p:nvPr/>
          </p:nvSpPr>
          <p:spPr>
            <a:xfrm>
              <a:off x="2966170" y="2169619"/>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80A2BA32-26F0-DB21-7D24-E0DA5539F4A1}"/>
                </a:ext>
              </a:extLst>
            </p:cNvPr>
            <p:cNvSpPr txBox="1"/>
            <p:nvPr/>
          </p:nvSpPr>
          <p:spPr>
            <a:xfrm>
              <a:off x="3307276" y="2121986"/>
              <a:ext cx="49244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38A2A792-2274-2BA4-1227-90344AAB15D1}"/>
                </a:ext>
              </a:extLst>
            </p:cNvPr>
            <p:cNvCxnSpPr>
              <a:cxnSpLocks/>
              <a:stCxn id="49" idx="5"/>
            </p:cNvCxnSpPr>
            <p:nvPr/>
          </p:nvCxnSpPr>
          <p:spPr>
            <a:xfrm>
              <a:off x="3193869" y="2406302"/>
              <a:ext cx="438355" cy="136288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F1DF0C8-9594-8913-F73C-8942A380837B}"/>
                  </a:ext>
                </a:extLst>
              </p:cNvPr>
              <p:cNvSpPr txBox="1"/>
              <p:nvPr/>
            </p:nvSpPr>
            <p:spPr>
              <a:xfrm>
                <a:off x="346185" y="4771513"/>
                <a:ext cx="6873649" cy="1818447"/>
              </a:xfrm>
              <a:prstGeom prst="rect">
                <a:avLst/>
              </a:prstGeom>
              <a:noFill/>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假如我们希望估计</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的因果效应，但我们无法取得有关 </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 的数据。为了阻断</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的后门路径，我们只能对 </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进行调整，因为</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不是</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的后代，</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可以将路径</a:t>
                </a:r>
                <a14:m>
                  <m:oMath xmlns:m="http://schemas.openxmlformats.org/officeDocument/2006/math">
                    <m:r>
                      <a:rPr lang="en-US" altLang="zh-CN" i="1" dirty="0" smtClean="0">
                        <a:latin typeface="Cambria Math" panose="02040503050406030204" pitchFamily="18" charset="0"/>
                      </a:rPr>
                      <m:t>𝑋</m:t>
                    </m:r>
                    <m:groupChr>
                      <m:groupChrPr>
                        <m:chr m:val="←"/>
                        <m:pos m:val="top"/>
                        <m:ctrlPr>
                          <a:rPr lang="en-US" altLang="zh-CN" i="1" dirty="0" smtClean="0">
                            <a:latin typeface="Cambria Math" panose="02040503050406030204" pitchFamily="18" charset="0"/>
                          </a:rPr>
                        </m:ctrlPr>
                      </m:groupChrPr>
                      <m:e/>
                    </m:groupCh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𝑍</m:t>
                    </m:r>
                    <m:groupChr>
                      <m:groupChrPr>
                        <m:chr m:val="→"/>
                        <m:pos m:val="top"/>
                        <m:ctrlPr>
                          <a:rPr lang="en-US" altLang="zh-CN" b="0" i="1" dirty="0" smtClean="0">
                            <a:latin typeface="Cambria Math" panose="02040503050406030204" pitchFamily="18" charset="0"/>
                          </a:rPr>
                        </m:ctrlPr>
                      </m:groupChrPr>
                      <m:e/>
                    </m:groupChr>
                    <m:r>
                      <a:rPr lang="en-US" altLang="zh-CN" b="0" i="1" dirty="0" smtClean="0">
                        <a:latin typeface="Cambria Math" panose="02040503050406030204" pitchFamily="18" charset="0"/>
                      </a:rPr>
                      <m:t>𝑊</m:t>
                    </m:r>
                    <m:groupChr>
                      <m:groupChrPr>
                        <m:chr m:val="→"/>
                        <m:pos m:val="top"/>
                        <m:ctrlPr>
                          <a:rPr lang="en-US" altLang="zh-CN" b="0" i="1" dirty="0" smtClean="0">
                            <a:latin typeface="Cambria Math" panose="02040503050406030204" pitchFamily="18" charset="0"/>
                          </a:rPr>
                        </m:ctrlPr>
                      </m:groupChrPr>
                      <m:e/>
                    </m:groupChr>
                    <m:r>
                      <a:rPr lang="en-US" altLang="zh-CN" b="0" i="1" dirty="0" smtClean="0">
                        <a:latin typeface="Cambria Math" panose="02040503050406030204" pitchFamily="18" charset="0"/>
                      </a:rPr>
                      <m:t>𝑌</m:t>
                    </m:r>
                  </m:oMath>
                </a14:m>
                <a:r>
                  <a:rPr lang="zh-CN" altLang="en-US" dirty="0">
                    <a:latin typeface="微软雅黑" panose="020B0503020204020204" pitchFamily="34" charset="-122"/>
                    <a:ea typeface="微软雅黑" panose="020B0503020204020204" pitchFamily="34" charset="-122"/>
                  </a:rPr>
                  <a:t>阻断，因此</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满足后门准则。</a:t>
                </a:r>
              </a:p>
            </p:txBody>
          </p:sp>
        </mc:Choice>
        <mc:Fallback xmlns="">
          <p:sp>
            <p:nvSpPr>
              <p:cNvPr id="56" name="文本框 55">
                <a:extLst>
                  <a:ext uri="{FF2B5EF4-FFF2-40B4-BE49-F238E27FC236}">
                    <a16:creationId xmlns:a16="http://schemas.microsoft.com/office/drawing/2014/main" id="{5F1DF0C8-9594-8913-F73C-8942A380837B}"/>
                  </a:ext>
                </a:extLst>
              </p:cNvPr>
              <p:cNvSpPr txBox="1">
                <a:spLocks noRot="1" noChangeAspect="1" noMove="1" noResize="1" noEditPoints="1" noAdjustHandles="1" noChangeArrowheads="1" noChangeShapeType="1" noTextEdit="1"/>
              </p:cNvSpPr>
              <p:nvPr/>
            </p:nvSpPr>
            <p:spPr>
              <a:xfrm>
                <a:off x="346185" y="4771513"/>
                <a:ext cx="6873649" cy="1818447"/>
              </a:xfrm>
              <a:prstGeom prst="rect">
                <a:avLst/>
              </a:prstGeom>
              <a:blipFill>
                <a:blip r:embed="rId5"/>
                <a:stretch>
                  <a:fillRect l="-799" b="-4362"/>
                </a:stretch>
              </a:blipFill>
            </p:spPr>
            <p:txBody>
              <a:bodyPr/>
              <a:lstStyle/>
              <a:p>
                <a:r>
                  <a:rPr lang="zh-CN" altLang="en-US">
                    <a:noFill/>
                  </a:rPr>
                  <a:t> </a:t>
                </a:r>
              </a:p>
            </p:txBody>
          </p:sp>
        </mc:Fallback>
      </mc:AlternateContent>
      <p:sp>
        <p:nvSpPr>
          <p:cNvPr id="58" name="椭圆 57">
            <a:extLst>
              <a:ext uri="{FF2B5EF4-FFF2-40B4-BE49-F238E27FC236}">
                <a16:creationId xmlns:a16="http://schemas.microsoft.com/office/drawing/2014/main" id="{99924E29-89B7-95F8-D1A1-71E497A63A53}"/>
              </a:ext>
            </a:extLst>
          </p:cNvPr>
          <p:cNvSpPr/>
          <p:nvPr/>
        </p:nvSpPr>
        <p:spPr>
          <a:xfrm>
            <a:off x="552115" y="1590574"/>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0E47F04-0D5E-ACE5-B3D6-678FAA41C714}"/>
              </a:ext>
            </a:extLst>
          </p:cNvPr>
          <p:cNvPicPr>
            <a:picLocks noChangeAspect="1"/>
          </p:cNvPicPr>
          <p:nvPr/>
        </p:nvPicPr>
        <p:blipFill rotWithShape="1">
          <a:blip r:embed="rId6"/>
          <a:srcRect l="5819" b="-187"/>
          <a:stretch/>
        </p:blipFill>
        <p:spPr>
          <a:xfrm>
            <a:off x="3910479" y="3987598"/>
            <a:ext cx="8109223" cy="796435"/>
          </a:xfrm>
          <a:prstGeom prst="rect">
            <a:avLst/>
          </a:prstGeom>
        </p:spPr>
      </p:pic>
    </p:spTree>
    <p:extLst>
      <p:ext uri="{BB962C8B-B14F-4D97-AF65-F5344CB8AC3E}">
        <p14:creationId xmlns:p14="http://schemas.microsoft.com/office/powerpoint/2010/main" val="31651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533019C-42D7-4CBF-8C84-CD08C99E21EE}"/>
              </a:ext>
            </a:extLst>
          </p:cNvPr>
          <p:cNvSpPr/>
          <p:nvPr/>
        </p:nvSpPr>
        <p:spPr>
          <a:xfrm>
            <a:off x="1" y="0"/>
            <a:ext cx="5030462" cy="6858000"/>
          </a:xfrm>
          <a:prstGeom prst="rect">
            <a:avLst/>
          </a:prstGeom>
          <a:gradFill flip="none" rotWithShape="1">
            <a:gsLst>
              <a:gs pos="21000">
                <a:srgbClr val="1F87FF"/>
              </a:gs>
              <a:gs pos="98000">
                <a:srgbClr val="002060"/>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 name="文本框 3">
            <a:extLst>
              <a:ext uri="{FF2B5EF4-FFF2-40B4-BE49-F238E27FC236}">
                <a16:creationId xmlns:a16="http://schemas.microsoft.com/office/drawing/2014/main" id="{8ED68FAD-51E1-BBC1-4870-CEFF64F42BD7}"/>
              </a:ext>
            </a:extLst>
          </p:cNvPr>
          <p:cNvSpPr txBox="1"/>
          <p:nvPr/>
        </p:nvSpPr>
        <p:spPr>
          <a:xfrm>
            <a:off x="689725" y="460963"/>
            <a:ext cx="32987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参考书籍</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4EF2E3AB-7E5E-D33E-B21C-D9E63A1CB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5429" y="283324"/>
            <a:ext cx="1757363" cy="531902"/>
          </a:xfrm>
          <a:prstGeom prst="rect">
            <a:avLst/>
          </a:prstGeom>
        </p:spPr>
      </p:pic>
      <p:sp>
        <p:nvSpPr>
          <p:cNvPr id="24" name="文本框 23">
            <a:extLst>
              <a:ext uri="{FF2B5EF4-FFF2-40B4-BE49-F238E27FC236}">
                <a16:creationId xmlns:a16="http://schemas.microsoft.com/office/drawing/2014/main" id="{9D28E199-2AFF-EFFD-A617-D5B7A684CAD4}"/>
              </a:ext>
            </a:extLst>
          </p:cNvPr>
          <p:cNvSpPr txBox="1"/>
          <p:nvPr/>
        </p:nvSpPr>
        <p:spPr>
          <a:xfrm>
            <a:off x="597686" y="5478655"/>
            <a:ext cx="3835092" cy="87440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为什么：关于因果关系的新科学</a:t>
            </a:r>
            <a:r>
              <a:rPr lang="en-US" altLang="zh-CN" b="1" dirty="0">
                <a:solidFill>
                  <a:prstClr val="white"/>
                </a:solidFill>
                <a:latin typeface="微软雅黑" panose="020B0503020204020204" pitchFamily="34" charset="-122"/>
                <a:ea typeface="微软雅黑" panose="020B0503020204020204" pitchFamily="34" charset="-122"/>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Judea Pearl , Dana Mackenzie</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E01EF5D9-F710-6CCF-940C-689CEE50A7FE}"/>
              </a:ext>
            </a:extLst>
          </p:cNvPr>
          <p:cNvGrpSpPr/>
          <p:nvPr/>
        </p:nvGrpSpPr>
        <p:grpSpPr>
          <a:xfrm>
            <a:off x="5111906" y="770606"/>
            <a:ext cx="6926675" cy="5410275"/>
            <a:chOff x="641811" y="1207728"/>
            <a:chExt cx="10220769" cy="5146773"/>
          </a:xfrm>
        </p:grpSpPr>
        <p:sp>
          <p:nvSpPr>
            <p:cNvPr id="28" name="矩形: 圆角 27">
              <a:extLst>
                <a:ext uri="{FF2B5EF4-FFF2-40B4-BE49-F238E27FC236}">
                  <a16:creationId xmlns:a16="http://schemas.microsoft.com/office/drawing/2014/main" id="{6F9A84C3-9929-E275-A21D-57BB1B3E836A}"/>
                </a:ext>
              </a:extLst>
            </p:cNvPr>
            <p:cNvSpPr/>
            <p:nvPr/>
          </p:nvSpPr>
          <p:spPr>
            <a:xfrm flipH="1">
              <a:off x="2144240" y="4936224"/>
              <a:ext cx="7572687" cy="14182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9" name="矩形: 圆角 28">
              <a:extLst>
                <a:ext uri="{FF2B5EF4-FFF2-40B4-BE49-F238E27FC236}">
                  <a16:creationId xmlns:a16="http://schemas.microsoft.com/office/drawing/2014/main" id="{E0478155-7D7E-A53C-A4B3-60191A3F9069}"/>
                </a:ext>
              </a:extLst>
            </p:cNvPr>
            <p:cNvSpPr/>
            <p:nvPr/>
          </p:nvSpPr>
          <p:spPr>
            <a:xfrm flipH="1">
              <a:off x="2071386" y="1636233"/>
              <a:ext cx="7645543" cy="130537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30" name="组合 29">
              <a:extLst>
                <a:ext uri="{FF2B5EF4-FFF2-40B4-BE49-F238E27FC236}">
                  <a16:creationId xmlns:a16="http://schemas.microsoft.com/office/drawing/2014/main" id="{1481B838-2388-1A46-1488-D30930DEDFBF}"/>
                </a:ext>
              </a:extLst>
            </p:cNvPr>
            <p:cNvGrpSpPr/>
            <p:nvPr/>
          </p:nvGrpSpPr>
          <p:grpSpPr>
            <a:xfrm>
              <a:off x="2144241" y="3255432"/>
              <a:ext cx="7572687" cy="1398841"/>
              <a:chOff x="2219232" y="3258324"/>
              <a:chExt cx="7428981" cy="1372296"/>
            </a:xfrm>
          </p:grpSpPr>
          <p:sp>
            <p:nvSpPr>
              <p:cNvPr id="39" name="矩形: 圆角 38">
                <a:extLst>
                  <a:ext uri="{FF2B5EF4-FFF2-40B4-BE49-F238E27FC236}">
                    <a16:creationId xmlns:a16="http://schemas.microsoft.com/office/drawing/2014/main" id="{B4F0F83A-6455-031A-835E-76298F92B346}"/>
                  </a:ext>
                </a:extLst>
              </p:cNvPr>
              <p:cNvSpPr/>
              <p:nvPr/>
            </p:nvSpPr>
            <p:spPr>
              <a:xfrm>
                <a:off x="2219232" y="3258324"/>
                <a:ext cx="7428981" cy="137229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0" name="文本框 39">
                <a:extLst>
                  <a:ext uri="{FF2B5EF4-FFF2-40B4-BE49-F238E27FC236}">
                    <a16:creationId xmlns:a16="http://schemas.microsoft.com/office/drawing/2014/main" id="{27AF6231-54C4-F1FF-B7BF-8EBCC86BB61D}"/>
                  </a:ext>
                </a:extLst>
              </p:cNvPr>
              <p:cNvSpPr txBox="1"/>
              <p:nvPr/>
            </p:nvSpPr>
            <p:spPr>
              <a:xfrm flipH="1">
                <a:off x="2562047" y="3451398"/>
                <a:ext cx="6029611" cy="947861"/>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提供了</a:t>
                </a:r>
                <a:r>
                  <a:rPr lang="zh-CN" altLang="en-US" sz="2000" dirty="0">
                    <a:latin typeface="微软雅黑" panose="020B0503020204020204" pitchFamily="34" charset="-122"/>
                    <a:ea typeface="微软雅黑" panose="020B0503020204020204" pitchFamily="34" charset="-122"/>
                  </a:rPr>
                  <a:t>描述</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因果的语言，来描述因果问题，如</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因果图</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SCM</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、符号语言、方程等。</a:t>
                </a:r>
              </a:p>
            </p:txBody>
          </p:sp>
        </p:grpSp>
        <p:sp>
          <p:nvSpPr>
            <p:cNvPr id="31" name="图形 55">
              <a:extLst>
                <a:ext uri="{FF2B5EF4-FFF2-40B4-BE49-F238E27FC236}">
                  <a16:creationId xmlns:a16="http://schemas.microsoft.com/office/drawing/2014/main" id="{B0A96488-F99B-1C89-F928-283AEA34E324}"/>
                </a:ext>
              </a:extLst>
            </p:cNvPr>
            <p:cNvSpPr/>
            <p:nvPr/>
          </p:nvSpPr>
          <p:spPr>
            <a:xfrm>
              <a:off x="8811730" y="3082469"/>
              <a:ext cx="2050850" cy="688281"/>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flip="none" rotWithShape="1">
              <a:gsLst>
                <a:gs pos="0">
                  <a:srgbClr val="DFB69F"/>
                </a:gs>
                <a:gs pos="100000">
                  <a:srgbClr val="CA865F"/>
                </a:gs>
              </a:gsLst>
              <a:lin ang="5400000" scaled="1"/>
              <a:tileRect/>
            </a:gradFill>
            <a:ln>
              <a:noFill/>
            </a:ln>
            <a:effectLst>
              <a:outerShdw blurRad="711200" dist="165100" dir="12960000" sx="96000" sy="96000" algn="bl" rotWithShape="0">
                <a:srgbClr val="B9A799"/>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2" name="文本框 31">
              <a:extLst>
                <a:ext uri="{FF2B5EF4-FFF2-40B4-BE49-F238E27FC236}">
                  <a16:creationId xmlns:a16="http://schemas.microsoft.com/office/drawing/2014/main" id="{0FD6DE77-7327-EFD7-8900-688FB328BA8A}"/>
                </a:ext>
              </a:extLst>
            </p:cNvPr>
            <p:cNvSpPr txBox="1"/>
            <p:nvPr/>
          </p:nvSpPr>
          <p:spPr>
            <a:xfrm flipH="1">
              <a:off x="3077105" y="1952215"/>
              <a:ext cx="6130164" cy="6734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latin typeface="微软雅黑" panose="020B0503020204020204" pitchFamily="34" charset="-122"/>
                  <a:ea typeface="微软雅黑" panose="020B0503020204020204" pitchFamily="34" charset="-122"/>
                </a:rPr>
                <a:t>思维胜于数据 ：</a:t>
              </a:r>
              <a:r>
                <a:rPr lang="zh-CN" altLang="en-US" sz="2000" dirty="0">
                  <a:latin typeface="微软雅黑" panose="020B0503020204020204" pitchFamily="34" charset="-122"/>
                  <a:ea typeface="微软雅黑" panose="020B0503020204020204" pitchFamily="34" charset="-122"/>
                </a:rPr>
                <a:t>统计学关注总结数据，而因果推断关注于解释数据。</a:t>
              </a:r>
            </a:p>
          </p:txBody>
        </p:sp>
        <p:sp>
          <p:nvSpPr>
            <p:cNvPr id="33" name="图形 55">
              <a:extLst>
                <a:ext uri="{FF2B5EF4-FFF2-40B4-BE49-F238E27FC236}">
                  <a16:creationId xmlns:a16="http://schemas.microsoft.com/office/drawing/2014/main" id="{EEA4FD7B-A681-13BB-2B8C-22583D52D7CF}"/>
                </a:ext>
              </a:extLst>
            </p:cNvPr>
            <p:cNvSpPr/>
            <p:nvPr/>
          </p:nvSpPr>
          <p:spPr>
            <a:xfrm flipH="1">
              <a:off x="735324" y="1207728"/>
              <a:ext cx="2062507" cy="1056498"/>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a:gsLst>
                <a:gs pos="0">
                  <a:schemeClr val="accent1"/>
                </a:gs>
                <a:gs pos="98000">
                  <a:schemeClr val="accent1">
                    <a:lumMod val="50000"/>
                  </a:schemeClr>
                </a:gs>
              </a:gsLst>
              <a:lin ang="5400000" scaled="1"/>
            </a:gradFill>
            <a:ln>
              <a:noFill/>
            </a:ln>
            <a:effectLst>
              <a:outerShdw blurRad="342900" dist="165100" dir="18900000" sx="96000" sy="96000" algn="bl" rotWithShape="0">
                <a:schemeClr val="accent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34" name="文本框 33">
              <a:extLst>
                <a:ext uri="{FF2B5EF4-FFF2-40B4-BE49-F238E27FC236}">
                  <a16:creationId xmlns:a16="http://schemas.microsoft.com/office/drawing/2014/main" id="{B55F223F-5C1B-9F3A-D372-1BE1761EA635}"/>
                </a:ext>
              </a:extLst>
            </p:cNvPr>
            <p:cNvSpPr txBox="1"/>
            <p:nvPr/>
          </p:nvSpPr>
          <p:spPr>
            <a:xfrm flipH="1">
              <a:off x="2913842" y="5162264"/>
              <a:ext cx="6369094" cy="966196"/>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rPr>
                <a:t>解释了如何在</a:t>
              </a: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不实际实施干预</a:t>
              </a:r>
              <a:r>
                <a:rPr kumimoji="0" lang="zh-CN" altLang="en-US" sz="2000" b="0" i="0" u="none" strike="noStrike" kern="1200" cap="none" spc="0" normalizeH="0" baseline="0" noProof="0" dirty="0">
                  <a:ln>
                    <a:noFill/>
                  </a:ln>
                  <a:solidFill>
                    <a:srgbClr val="47393A"/>
                  </a:solidFill>
                  <a:effectLst/>
                  <a:uLnTx/>
                  <a:uFillTx/>
                  <a:latin typeface="微软雅黑" panose="020B0503020204020204" pitchFamily="34" charset="-122"/>
                  <a:ea typeface="微软雅黑" panose="020B0503020204020204" pitchFamily="34" charset="-122"/>
                </a:rPr>
                <a:t>的情况下预测干预的效果，即解决“反事实”问题。</a:t>
              </a:r>
            </a:p>
          </p:txBody>
        </p:sp>
        <p:sp>
          <p:nvSpPr>
            <p:cNvPr id="35" name="图形 55">
              <a:extLst>
                <a:ext uri="{FF2B5EF4-FFF2-40B4-BE49-F238E27FC236}">
                  <a16:creationId xmlns:a16="http://schemas.microsoft.com/office/drawing/2014/main" id="{A418FB5E-ADE7-DA13-0AA8-AB6F9A72F536}"/>
                </a:ext>
              </a:extLst>
            </p:cNvPr>
            <p:cNvSpPr/>
            <p:nvPr/>
          </p:nvSpPr>
          <p:spPr>
            <a:xfrm flipH="1">
              <a:off x="987496" y="4851081"/>
              <a:ext cx="1810334" cy="627104"/>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flip="none" rotWithShape="1">
              <a:gsLst>
                <a:gs pos="0">
                  <a:srgbClr val="EFC49C"/>
                </a:gs>
                <a:gs pos="100000">
                  <a:schemeClr val="accent4"/>
                </a:gs>
              </a:gsLst>
              <a:lin ang="5400000" scaled="1"/>
              <a:tileRect/>
            </a:gradFill>
            <a:ln>
              <a:noFill/>
            </a:ln>
            <a:effectLst>
              <a:outerShdw blurRad="342900" dist="165100" dir="18900000" sx="96000" sy="96000" algn="bl" rotWithShape="0">
                <a:srgbClr val="EFC49C">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6" name="文本框 35">
              <a:extLst>
                <a:ext uri="{FF2B5EF4-FFF2-40B4-BE49-F238E27FC236}">
                  <a16:creationId xmlns:a16="http://schemas.microsoft.com/office/drawing/2014/main" id="{8050D075-54D8-4A90-D09E-DB898ADAD874}"/>
                </a:ext>
              </a:extLst>
            </p:cNvPr>
            <p:cNvSpPr txBox="1"/>
            <p:nvPr/>
          </p:nvSpPr>
          <p:spPr>
            <a:xfrm>
              <a:off x="641811" y="1334105"/>
              <a:ext cx="2115620" cy="7905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核心</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思想</a:t>
              </a:r>
            </a:p>
          </p:txBody>
        </p:sp>
      </p:grpSp>
      <p:sp>
        <p:nvSpPr>
          <p:cNvPr id="43" name="文本框 42">
            <a:extLst>
              <a:ext uri="{FF2B5EF4-FFF2-40B4-BE49-F238E27FC236}">
                <a16:creationId xmlns:a16="http://schemas.microsoft.com/office/drawing/2014/main" id="{28FEA944-BF29-6AA1-057E-3D42E5AEDD7B}"/>
              </a:ext>
            </a:extLst>
          </p:cNvPr>
          <p:cNvSpPr txBox="1"/>
          <p:nvPr/>
        </p:nvSpPr>
        <p:spPr>
          <a:xfrm>
            <a:off x="10968047" y="2923147"/>
            <a:ext cx="954108" cy="4001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panose="020B0503020204020204" pitchFamily="34" charset="-122"/>
                <a:ea typeface="微软雅黑" panose="020B0503020204020204" pitchFamily="34" charset="-122"/>
              </a:rPr>
              <a:t>贡献一</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E530CF43-67E9-123D-6DC9-491380763946}"/>
              </a:ext>
            </a:extLst>
          </p:cNvPr>
          <p:cNvSpPr txBox="1"/>
          <p:nvPr/>
        </p:nvSpPr>
        <p:spPr>
          <a:xfrm>
            <a:off x="5412826" y="4727549"/>
            <a:ext cx="954108" cy="4001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latin typeface="微软雅黑" panose="020B0503020204020204" pitchFamily="34" charset="-122"/>
                <a:ea typeface="微软雅黑" panose="020B0503020204020204" pitchFamily="34" charset="-122"/>
              </a:rPr>
              <a:t>贡献二</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2C11AD09-C149-93C7-7691-E7CB6AA324AE}"/>
              </a:ext>
            </a:extLst>
          </p:cNvPr>
          <p:cNvPicPr>
            <a:picLocks noChangeAspect="1"/>
          </p:cNvPicPr>
          <p:nvPr/>
        </p:nvPicPr>
        <p:blipFill>
          <a:blip r:embed="rId4"/>
          <a:stretch>
            <a:fillRect/>
          </a:stretch>
        </p:blipFill>
        <p:spPr>
          <a:xfrm>
            <a:off x="1138251" y="1125767"/>
            <a:ext cx="2835405" cy="4203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3985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前门调整</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AB02CC-11FE-4357-65EF-51E8B65C1056}"/>
                  </a:ext>
                </a:extLst>
              </p:cNvPr>
              <p:cNvSpPr txBox="1"/>
              <p:nvPr/>
            </p:nvSpPr>
            <p:spPr>
              <a:xfrm>
                <a:off x="689725" y="1644131"/>
                <a:ext cx="10651598" cy="1795748"/>
              </a:xfrm>
              <a:prstGeom prst="rect">
                <a:avLst/>
              </a:prstGeom>
              <a:noFill/>
            </p:spPr>
            <p:txBody>
              <a:bodyPr wrap="square">
                <a:spAutoFit/>
              </a:bodyPr>
              <a:lstStyle/>
              <a:p>
                <a:pPr indent="457200">
                  <a:lnSpc>
                    <a:spcPts val="3400"/>
                  </a:lnSpc>
                </a:pPr>
                <a:r>
                  <a:rPr lang="zh-CN" altLang="en-US" sz="2000" dirty="0">
                    <a:latin typeface="微软雅黑" panose="020B0503020204020204" pitchFamily="34" charset="-122"/>
                    <a:ea typeface="微软雅黑" panose="020B0503020204020204" pitchFamily="34" charset="-122"/>
                  </a:rPr>
                  <a:t>如果 </a:t>
                </a:r>
                <a:r>
                  <a:rPr lang="en-US" altLang="zh-CN" sz="2000" dirty="0">
                    <a:latin typeface="微软雅黑" panose="020B0503020204020204" pitchFamily="34" charset="-122"/>
                    <a:ea typeface="微软雅黑" panose="020B0503020204020204" pitchFamily="34" charset="-122"/>
                  </a:rPr>
                  <a:t>Z </a:t>
                </a:r>
                <a:r>
                  <a:rPr lang="zh-CN" altLang="en-US" sz="2000" dirty="0">
                    <a:latin typeface="微软雅黑" panose="020B0503020204020204" pitchFamily="34" charset="-122"/>
                    <a:ea typeface="微软雅黑" panose="020B0503020204020204" pitchFamily="34" charset="-122"/>
                  </a:rPr>
                  <a:t>满足关于有序变量 </a:t>
                </a:r>
                <a:r>
                  <a:rPr lang="en-US" altLang="zh-CN" sz="2000" dirty="0">
                    <a:latin typeface="微软雅黑" panose="020B0503020204020204" pitchFamily="34" charset="-122"/>
                    <a:ea typeface="微软雅黑" panose="020B0503020204020204" pitchFamily="34" charset="-122"/>
                  </a:rPr>
                  <a:t>(X,Y) </a:t>
                </a:r>
                <a:r>
                  <a:rPr lang="zh-CN" altLang="en-US" sz="2000" dirty="0">
                    <a:latin typeface="微软雅黑" panose="020B0503020204020204" pitchFamily="34" charset="-122"/>
                    <a:ea typeface="微软雅黑" panose="020B0503020204020204" pitchFamily="34" charset="-122"/>
                  </a:rPr>
                  <a:t>的前门准则，并且如果 </a:t>
                </a:r>
                <a:r>
                  <a:rPr lang="en-US" altLang="zh-CN" sz="2000" dirty="0">
                    <a:latin typeface="微软雅黑" panose="020B0503020204020204" pitchFamily="34" charset="-122"/>
                    <a:ea typeface="微软雅黑" panose="020B0503020204020204" pitchFamily="34" charset="-122"/>
                  </a:rPr>
                  <a:t>P(</a:t>
                </a:r>
                <a:r>
                  <a:rPr lang="en-US" altLang="zh-CN" sz="2000" dirty="0" err="1">
                    <a:latin typeface="微软雅黑" panose="020B0503020204020204" pitchFamily="34" charset="-122"/>
                    <a:ea typeface="微软雅黑" panose="020B0503020204020204" pitchFamily="34" charset="-122"/>
                  </a:rPr>
                  <a:t>x,z</a:t>
                </a:r>
                <a:r>
                  <a:rPr lang="en-US" altLang="zh-CN" sz="2000" dirty="0">
                    <a:latin typeface="微软雅黑" panose="020B0503020204020204" pitchFamily="34" charset="-122"/>
                    <a:ea typeface="微软雅黑" panose="020B0503020204020204" pitchFamily="34" charset="-122"/>
                  </a:rPr>
                  <a:t>)&gt;0</a:t>
                </a:r>
                <a:r>
                  <a:rPr lang="zh-CN" altLang="en-US" sz="2000" dirty="0">
                    <a:latin typeface="微软雅黑" panose="020B0503020204020204" pitchFamily="34" charset="-122"/>
                    <a:ea typeface="微软雅黑" panose="020B0503020204020204" pitchFamily="34" charset="-122"/>
                  </a:rPr>
                  <a:t> ，那么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对于 </a:t>
                </a:r>
                <a:r>
                  <a:rPr lang="en-US" altLang="zh-CN" sz="2000" dirty="0">
                    <a:latin typeface="微软雅黑" panose="020B0503020204020204" pitchFamily="34" charset="-122"/>
                    <a:ea typeface="微软雅黑" panose="020B0503020204020204" pitchFamily="34" charset="-122"/>
                  </a:rPr>
                  <a:t>Y </a:t>
                </a:r>
                <a:r>
                  <a:rPr lang="zh-CN" altLang="en-US" sz="2000" dirty="0">
                    <a:latin typeface="微软雅黑" panose="020B0503020204020204" pitchFamily="34" charset="-122"/>
                    <a:ea typeface="微软雅黑" panose="020B0503020204020204" pitchFamily="34" charset="-122"/>
                  </a:rPr>
                  <a:t>的因果关系就可以被如下的公式估计：</a:t>
                </a:r>
                <a:endParaRPr lang="en-US" altLang="zh-CN" sz="2400" dirty="0">
                  <a:latin typeface="微软雅黑" panose="020B0503020204020204" pitchFamily="34" charset="-122"/>
                  <a:ea typeface="微软雅黑" panose="020B0503020204020204" pitchFamily="34" charset="-122"/>
                </a:endParaRPr>
              </a:p>
              <a:p>
                <a:pPr>
                  <a:lnSpc>
                    <a:spcPts val="3400"/>
                  </a:lnSpc>
                </a:pPr>
                <a:r>
                  <a:rPr lang="en-US" altLang="zh-CN" sz="2400" b="1" dirty="0">
                    <a:solidFill>
                      <a:srgbClr val="C00000"/>
                    </a:solidFill>
                  </a:rPr>
                  <a:t>	 </a:t>
                </a:r>
                <a14:m>
                  <m:oMath xmlns:m="http://schemas.openxmlformats.org/officeDocument/2006/math">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oMath>
                </a14:m>
                <a:r>
                  <a:rPr lang="en-US" altLang="zh-CN" sz="2400" b="1" dirty="0">
                    <a:solidFill>
                      <a:srgbClr val="C00000"/>
                    </a:solidFill>
                  </a:rPr>
                  <a:t> =</a:t>
                </a:r>
              </a:p>
              <a:p>
                <a:pPr algn="r">
                  <a:lnSpc>
                    <a:spcPts val="3400"/>
                  </a:lnSpc>
                </a:pPr>
                <a:r>
                  <a:rPr lang="en-US" altLang="zh-CN" sz="2400" b="1" dirty="0">
                    <a:solidFill>
                      <a:srgbClr val="C00000"/>
                    </a:solidFill>
                  </a:rPr>
                  <a:t>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𝒁</m:t>
                            </m:r>
                            <m:r>
                              <a:rPr lang="en-US" altLang="zh-CN" sz="2400" b="1" i="1">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z</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nary>
                          <m:naryPr>
                            <m:chr m:val="∑"/>
                            <m:limLoc m:val="subSup"/>
                            <m:supHide m:val="on"/>
                            <m:ctrlPr>
                              <a:rPr lang="en-US" altLang="zh-CN" sz="2400" b="1" i="1" smtClean="0">
                                <a:solidFill>
                                  <a:srgbClr val="C00000"/>
                                </a:solidFill>
                                <a:latin typeface="Cambria Math" panose="02040503050406030204" pitchFamily="18" charset="0"/>
                              </a:rPr>
                            </m:ctrlPr>
                          </m:naryPr>
                          <m:sub>
                            <m:r>
                              <m:rPr>
                                <m:brk m:alnAt="9"/>
                              </m:rP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sub>
                          <m:sup/>
                          <m:e>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x</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smtClean="0">
                                <a:solidFill>
                                  <a:srgbClr val="C00000"/>
                                </a:solidFill>
                                <a:latin typeface="Cambria Math" panose="02040503050406030204" pitchFamily="18" charset="0"/>
                              </a:rPr>
                              <m:t>)</m:t>
                            </m:r>
                          </m:e>
                        </m:nary>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X</m:t>
                        </m:r>
                        <m:r>
                          <m:rPr>
                            <m:nor/>
                          </m:rPr>
                          <a:rPr lang="en-US" altLang="zh-CN" sz="2400" b="1" i="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x</m:t>
                        </m:r>
                        <m:r>
                          <m:rPr>
                            <m:nor/>
                          </m:rPr>
                          <a:rPr lang="en-US" altLang="zh-CN" sz="2400" b="1" i="0" dirty="0" smtClean="0">
                            <a:solidFill>
                              <a:srgbClr val="C00000"/>
                            </a:solidFill>
                            <a:latin typeface="Cambria Math" panose="02040503050406030204" pitchFamily="18" charset="0"/>
                          </a:rPr>
                          <m:t>′)</m:t>
                        </m:r>
                      </m:e>
                    </m:nary>
                  </m:oMath>
                </a14:m>
                <a:r>
                  <a:rPr lang="en-US" altLang="zh-CN" sz="1800" b="0" dirty="0"/>
                  <a:t> </a:t>
                </a:r>
              </a:p>
            </p:txBody>
          </p:sp>
        </mc:Choice>
        <mc:Fallback xmlns="">
          <p:sp>
            <p:nvSpPr>
              <p:cNvPr id="11" name="文本框 10">
                <a:extLst>
                  <a:ext uri="{FF2B5EF4-FFF2-40B4-BE49-F238E27FC236}">
                    <a16:creationId xmlns:a16="http://schemas.microsoft.com/office/drawing/2014/main" id="{A6AB02CC-11FE-4357-65EF-51E8B65C1056}"/>
                  </a:ext>
                </a:extLst>
              </p:cNvPr>
              <p:cNvSpPr txBox="1">
                <a:spLocks noRot="1" noChangeAspect="1" noMove="1" noResize="1" noEditPoints="1" noAdjustHandles="1" noChangeArrowheads="1" noChangeShapeType="1" noTextEdit="1"/>
              </p:cNvSpPr>
              <p:nvPr/>
            </p:nvSpPr>
            <p:spPr>
              <a:xfrm>
                <a:off x="689725" y="1644131"/>
                <a:ext cx="10651598" cy="1795748"/>
              </a:xfrm>
              <a:prstGeom prst="rect">
                <a:avLst/>
              </a:prstGeom>
              <a:blipFill>
                <a:blip r:embed="rId4"/>
                <a:stretch>
                  <a:fillRect l="-572" r="-630" b="-5068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B3CAE783-9E5C-B5E1-5521-1BCAAF1EEF7D}"/>
              </a:ext>
            </a:extLst>
          </p:cNvPr>
          <p:cNvSpPr txBox="1"/>
          <p:nvPr/>
        </p:nvSpPr>
        <p:spPr>
          <a:xfrm>
            <a:off x="7148753" y="3747289"/>
            <a:ext cx="4870949" cy="2120902"/>
          </a:xfrm>
          <a:prstGeom prst="rect">
            <a:avLst/>
          </a:prstGeom>
          <a:noFill/>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前门准则，</a:t>
            </a:r>
            <a:r>
              <a:rPr lang="zh-CN" altLang="en-US" dirty="0">
                <a:latin typeface="微软雅黑" panose="020B0503020204020204" pitchFamily="34" charset="-122"/>
                <a:ea typeface="微软雅黑" panose="020B0503020204020204" pitchFamily="34" charset="-122"/>
              </a:rPr>
              <a:t>如果变量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满足：</a:t>
            </a: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阻断了所有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之间的路径；</a:t>
            </a: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之间没有后门路径；</a:t>
            </a:r>
          </a:p>
          <a:p>
            <a:pPr>
              <a:lnSpc>
                <a:spcPct val="150000"/>
              </a:lnSpc>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之间所有的后门路径都被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阻断，</a:t>
            </a:r>
          </a:p>
          <a:p>
            <a:pPr>
              <a:lnSpc>
                <a:spcPct val="150000"/>
              </a:lnSpc>
            </a:pPr>
            <a:r>
              <a:rPr lang="zh-CN" altLang="en-US" dirty="0">
                <a:latin typeface="微软雅黑" panose="020B0503020204020204" pitchFamily="34" charset="-122"/>
                <a:ea typeface="微软雅黑" panose="020B0503020204020204" pitchFamily="34" charset="-122"/>
              </a:rPr>
              <a:t>那么我们称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满足有序变量</a:t>
            </a:r>
            <a:r>
              <a:rPr lang="en-US" altLang="zh-CN" dirty="0">
                <a:latin typeface="微软雅黑" panose="020B0503020204020204" pitchFamily="34" charset="-122"/>
                <a:ea typeface="微软雅黑" panose="020B0503020204020204" pitchFamily="34" charset="-122"/>
              </a:rPr>
              <a:t>(X ,Y)</a:t>
            </a:r>
            <a:r>
              <a:rPr lang="zh-CN" altLang="en-US" dirty="0">
                <a:latin typeface="微软雅黑" panose="020B0503020204020204" pitchFamily="34" charset="-122"/>
                <a:ea typeface="微软雅黑" panose="020B0503020204020204" pitchFamily="34" charset="-122"/>
              </a:rPr>
              <a:t>的前门准则。</a:t>
            </a:r>
            <a:endParaRPr lang="en-US" altLang="zh-CN" dirty="0">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BEAE9848-6D41-E8F0-0424-A3E63AF62287}"/>
              </a:ext>
            </a:extLst>
          </p:cNvPr>
          <p:cNvGrpSpPr/>
          <p:nvPr/>
        </p:nvGrpSpPr>
        <p:grpSpPr>
          <a:xfrm>
            <a:off x="1306100" y="3787596"/>
            <a:ext cx="5551216" cy="2040287"/>
            <a:chOff x="364178" y="3483923"/>
            <a:chExt cx="5551216" cy="2040287"/>
          </a:xfrm>
        </p:grpSpPr>
        <p:grpSp>
          <p:nvGrpSpPr>
            <p:cNvPr id="48" name="组合 47">
              <a:extLst>
                <a:ext uri="{FF2B5EF4-FFF2-40B4-BE49-F238E27FC236}">
                  <a16:creationId xmlns:a16="http://schemas.microsoft.com/office/drawing/2014/main" id="{A60A1644-6D8F-48A5-F00D-45E7D6A2C423}"/>
                </a:ext>
              </a:extLst>
            </p:cNvPr>
            <p:cNvGrpSpPr/>
            <p:nvPr/>
          </p:nvGrpSpPr>
          <p:grpSpPr>
            <a:xfrm>
              <a:off x="372192" y="3903590"/>
              <a:ext cx="5543202" cy="1614698"/>
              <a:chOff x="1529202" y="3956827"/>
              <a:chExt cx="5543202" cy="1614698"/>
            </a:xfrm>
          </p:grpSpPr>
          <p:grpSp>
            <p:nvGrpSpPr>
              <p:cNvPr id="5" name="组合 4">
                <a:extLst>
                  <a:ext uri="{FF2B5EF4-FFF2-40B4-BE49-F238E27FC236}">
                    <a16:creationId xmlns:a16="http://schemas.microsoft.com/office/drawing/2014/main" id="{450F21E0-845F-CB8D-761B-26D6A7F5432A}"/>
                  </a:ext>
                </a:extLst>
              </p:cNvPr>
              <p:cNvGrpSpPr/>
              <p:nvPr/>
            </p:nvGrpSpPr>
            <p:grpSpPr>
              <a:xfrm>
                <a:off x="1529202" y="3956827"/>
                <a:ext cx="5543202" cy="1614698"/>
                <a:chOff x="4649218" y="4736281"/>
                <a:chExt cx="5543202" cy="1614698"/>
              </a:xfrm>
            </p:grpSpPr>
            <p:sp>
              <p:nvSpPr>
                <p:cNvPr id="6" name="矩形 5">
                  <a:extLst>
                    <a:ext uri="{FF2B5EF4-FFF2-40B4-BE49-F238E27FC236}">
                      <a16:creationId xmlns:a16="http://schemas.microsoft.com/office/drawing/2014/main" id="{FEDCBC6D-A4EF-8D80-CE67-8F29A49552FC}"/>
                    </a:ext>
                  </a:extLst>
                </p:cNvPr>
                <p:cNvSpPr/>
                <p:nvPr/>
              </p:nvSpPr>
              <p:spPr>
                <a:xfrm>
                  <a:off x="6513319" y="4736281"/>
                  <a:ext cx="1663690" cy="5077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吸烟基因</a:t>
                  </a:r>
                </a:p>
              </p:txBody>
            </p:sp>
            <p:sp>
              <p:nvSpPr>
                <p:cNvPr id="9" name="矩形 8">
                  <a:extLst>
                    <a:ext uri="{FF2B5EF4-FFF2-40B4-BE49-F238E27FC236}">
                      <a16:creationId xmlns:a16="http://schemas.microsoft.com/office/drawing/2014/main" id="{A3B3355B-5E6A-2C8A-F5F8-1E07B5797E15}"/>
                    </a:ext>
                  </a:extLst>
                </p:cNvPr>
                <p:cNvSpPr/>
                <p:nvPr/>
              </p:nvSpPr>
              <p:spPr>
                <a:xfrm>
                  <a:off x="4649218" y="5852192"/>
                  <a:ext cx="1262770" cy="49878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吸烟</a:t>
                  </a:r>
                </a:p>
              </p:txBody>
            </p:sp>
            <p:sp>
              <p:nvSpPr>
                <p:cNvPr id="10" name="矩形 9">
                  <a:extLst>
                    <a:ext uri="{FF2B5EF4-FFF2-40B4-BE49-F238E27FC236}">
                      <a16:creationId xmlns:a16="http://schemas.microsoft.com/office/drawing/2014/main" id="{D12AE083-3DAB-D5EC-DE86-3DF06F612D7A}"/>
                    </a:ext>
                  </a:extLst>
                </p:cNvPr>
                <p:cNvSpPr/>
                <p:nvPr/>
              </p:nvSpPr>
              <p:spPr>
                <a:xfrm>
                  <a:off x="8967056" y="5855913"/>
                  <a:ext cx="1225364" cy="47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癌症</a:t>
                  </a:r>
                </a:p>
              </p:txBody>
            </p:sp>
            <p:cxnSp>
              <p:nvCxnSpPr>
                <p:cNvPr id="12" name="直接箭头连接符 11">
                  <a:extLst>
                    <a:ext uri="{FF2B5EF4-FFF2-40B4-BE49-F238E27FC236}">
                      <a16:creationId xmlns:a16="http://schemas.microsoft.com/office/drawing/2014/main" id="{2B506FB5-FBF1-466D-7CF3-2745C7E2DDBA}"/>
                    </a:ext>
                  </a:extLst>
                </p:cNvPr>
                <p:cNvCxnSpPr>
                  <a:cxnSpLocks/>
                  <a:stCxn id="6" idx="1"/>
                  <a:endCxn id="9" idx="0"/>
                </p:cNvCxnSpPr>
                <p:nvPr/>
              </p:nvCxnSpPr>
              <p:spPr>
                <a:xfrm flipH="1">
                  <a:off x="5280603" y="4990143"/>
                  <a:ext cx="1232716" cy="862049"/>
                </a:xfrm>
                <a:prstGeom prst="straightConnector1">
                  <a:avLst/>
                </a:prstGeom>
                <a:ln w="38100">
                  <a:solidFill>
                    <a:srgbClr val="C0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793EB05E-205F-EBAC-301F-E77FFD4941C6}"/>
                    </a:ext>
                  </a:extLst>
                </p:cNvPr>
                <p:cNvCxnSpPr>
                  <a:cxnSpLocks/>
                  <a:stCxn id="6" idx="3"/>
                  <a:endCxn id="10" idx="0"/>
                </p:cNvCxnSpPr>
                <p:nvPr/>
              </p:nvCxnSpPr>
              <p:spPr>
                <a:xfrm>
                  <a:off x="8177009" y="4990143"/>
                  <a:ext cx="1402729" cy="865770"/>
                </a:xfrm>
                <a:prstGeom prst="straightConnector1">
                  <a:avLst/>
                </a:prstGeom>
                <a:ln w="38100">
                  <a:solidFill>
                    <a:srgbClr val="C00000"/>
                  </a:solidFill>
                  <a:prstDash val="sysDash"/>
                  <a:tailEnd type="triangle"/>
                </a:ln>
              </p:spPr>
              <p:style>
                <a:lnRef idx="3">
                  <a:schemeClr val="accent2"/>
                </a:lnRef>
                <a:fillRef idx="0">
                  <a:schemeClr val="accent2"/>
                </a:fillRef>
                <a:effectRef idx="2">
                  <a:schemeClr val="accent2"/>
                </a:effectRef>
                <a:fontRef idx="minor">
                  <a:schemeClr val="tx1"/>
                </a:fontRef>
              </p:style>
            </p:cxnSp>
          </p:grpSp>
          <p:sp>
            <p:nvSpPr>
              <p:cNvPr id="37" name="矩形 36">
                <a:extLst>
                  <a:ext uri="{FF2B5EF4-FFF2-40B4-BE49-F238E27FC236}">
                    <a16:creationId xmlns:a16="http://schemas.microsoft.com/office/drawing/2014/main" id="{39C66477-772F-4303-7956-BBFFD0CD668B}"/>
                  </a:ext>
                </a:extLst>
              </p:cNvPr>
              <p:cNvSpPr/>
              <p:nvPr/>
            </p:nvSpPr>
            <p:spPr>
              <a:xfrm>
                <a:off x="3482764" y="5060477"/>
                <a:ext cx="1663690" cy="5077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焦油沉积</a:t>
                </a:r>
              </a:p>
            </p:txBody>
          </p:sp>
          <p:cxnSp>
            <p:nvCxnSpPr>
              <p:cNvPr id="42" name="直接箭头连接符 41">
                <a:extLst>
                  <a:ext uri="{FF2B5EF4-FFF2-40B4-BE49-F238E27FC236}">
                    <a16:creationId xmlns:a16="http://schemas.microsoft.com/office/drawing/2014/main" id="{B97BFBC5-BF63-901F-236B-537334E21B72}"/>
                  </a:ext>
                </a:extLst>
              </p:cNvPr>
              <p:cNvCxnSpPr>
                <a:cxnSpLocks/>
                <a:stCxn id="9" idx="3"/>
                <a:endCxn id="37" idx="1"/>
              </p:cNvCxnSpPr>
              <p:nvPr/>
            </p:nvCxnSpPr>
            <p:spPr>
              <a:xfrm flipV="1">
                <a:off x="2791972" y="5314339"/>
                <a:ext cx="690792" cy="7793"/>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6" name="直接箭头连接符 45">
                <a:extLst>
                  <a:ext uri="{FF2B5EF4-FFF2-40B4-BE49-F238E27FC236}">
                    <a16:creationId xmlns:a16="http://schemas.microsoft.com/office/drawing/2014/main" id="{2EFDEFFE-0D4C-0663-4B22-19B749426F8C}"/>
                  </a:ext>
                </a:extLst>
              </p:cNvPr>
              <p:cNvCxnSpPr>
                <a:cxnSpLocks/>
              </p:cNvCxnSpPr>
              <p:nvPr/>
            </p:nvCxnSpPr>
            <p:spPr>
              <a:xfrm flipV="1">
                <a:off x="5146454" y="5322865"/>
                <a:ext cx="690792" cy="7793"/>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sp>
          <p:nvSpPr>
            <p:cNvPr id="52" name="文本框 51">
              <a:extLst>
                <a:ext uri="{FF2B5EF4-FFF2-40B4-BE49-F238E27FC236}">
                  <a16:creationId xmlns:a16="http://schemas.microsoft.com/office/drawing/2014/main" id="{0238B2B1-6ED9-342E-EDB3-B95846F1A3BB}"/>
                </a:ext>
              </a:extLst>
            </p:cNvPr>
            <p:cNvSpPr txBox="1"/>
            <p:nvPr/>
          </p:nvSpPr>
          <p:spPr>
            <a:xfrm>
              <a:off x="2890951" y="3483923"/>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endParaRPr lang="zh-CN" altLang="en-US" sz="2400" b="1"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7616E073-A87A-C265-3AA8-7BE6B962D19C}"/>
                </a:ext>
              </a:extLst>
            </p:cNvPr>
            <p:cNvSpPr txBox="1"/>
            <p:nvPr/>
          </p:nvSpPr>
          <p:spPr>
            <a:xfrm>
              <a:off x="364178" y="50491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B1E45086-25EC-9565-E17C-CC5F473B5F91}"/>
                </a:ext>
              </a:extLst>
            </p:cNvPr>
            <p:cNvSpPr txBox="1"/>
            <p:nvPr/>
          </p:nvSpPr>
          <p:spPr>
            <a:xfrm>
              <a:off x="2373315" y="506254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8E57D140-FD80-5DEA-1A02-C9983852B4D1}"/>
                </a:ext>
              </a:extLst>
            </p:cNvPr>
            <p:cNvSpPr txBox="1"/>
            <p:nvPr/>
          </p:nvSpPr>
          <p:spPr>
            <a:xfrm>
              <a:off x="4707470" y="50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sp>
        <p:nvSpPr>
          <p:cNvPr id="59" name="椭圆 58">
            <a:extLst>
              <a:ext uri="{FF2B5EF4-FFF2-40B4-BE49-F238E27FC236}">
                <a16:creationId xmlns:a16="http://schemas.microsoft.com/office/drawing/2014/main" id="{66B1DC0B-85E3-EC87-5356-947D2DDE36B9}"/>
              </a:ext>
            </a:extLst>
          </p:cNvPr>
          <p:cNvSpPr/>
          <p:nvPr/>
        </p:nvSpPr>
        <p:spPr>
          <a:xfrm>
            <a:off x="3346674" y="3659340"/>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AFC89DB-525D-C4DD-BE09-68E07B7CA7F5}"/>
                  </a:ext>
                </a:extLst>
              </p:cNvPr>
              <p:cNvSpPr txBox="1"/>
              <p:nvPr/>
            </p:nvSpPr>
            <p:spPr>
              <a:xfrm>
                <a:off x="689725" y="6233471"/>
                <a:ext cx="6096000" cy="369332"/>
              </a:xfrm>
              <a:prstGeom prst="rect">
                <a:avLst/>
              </a:prstGeom>
              <a:noFill/>
            </p:spPr>
            <p:txBody>
              <a:bodyPr wrap="square">
                <a:spAutoFit/>
              </a:bodyPr>
              <a:lstStyle/>
              <a:p>
                <a14:m>
                  <m:oMath xmlns:m="http://schemas.openxmlformats.org/officeDocument/2006/math">
                    <m:r>
                      <a:rPr lang="en-US" altLang="zh-CN" sz="1800" b="1" i="1" smtClean="0">
                        <a:solidFill>
                          <a:schemeClr val="tx1"/>
                        </a:solidFill>
                        <a:latin typeface="Cambria Math" panose="02040503050406030204" pitchFamily="18" charset="0"/>
                      </a:rPr>
                      <m:t>𝑷</m:t>
                    </m:r>
                    <m:r>
                      <a:rPr lang="en-US" altLang="zh-CN" sz="1800" b="1" i="1" smtClean="0">
                        <a:solidFill>
                          <a:schemeClr val="tx1"/>
                        </a:solidFill>
                        <a:latin typeface="Cambria Math" panose="02040503050406030204" pitchFamily="18" charset="0"/>
                      </a:rPr>
                      <m:t> </m:t>
                    </m:r>
                    <m:d>
                      <m:dPr>
                        <m:endChr m:val="|"/>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𝒁</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𝒁</m:t>
                        </m:r>
                      </m:e>
                    </m:d>
                    <m:r>
                      <a:rPr lang="en-US" altLang="zh-CN" sz="1800" b="1" i="1" smtClean="0">
                        <a:solidFill>
                          <a:schemeClr val="tx1"/>
                        </a:solidFill>
                        <a:latin typeface="Cambria Math" panose="02040503050406030204" pitchFamily="18" charset="0"/>
                      </a:rPr>
                      <m:t> </m:t>
                    </m:r>
                    <m:r>
                      <a:rPr lang="en-US" altLang="zh-CN" sz="1800" b="1" i="1">
                        <a:solidFill>
                          <a:schemeClr val="tx1"/>
                        </a:solidFill>
                        <a:latin typeface="Cambria Math" panose="02040503050406030204" pitchFamily="18" charset="0"/>
                      </a:rPr>
                      <m:t>𝒅𝒐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𝑿</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𝑷</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𝒁</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𝒛</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𝑿</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oMath>
                </a14:m>
                <a:r>
                  <a:rPr lang="en-US" altLang="zh-CN" sz="1800" b="1" dirty="0">
                    <a:solidFill>
                      <a:schemeClr val="tx1"/>
                    </a:solidFill>
                  </a:rPr>
                  <a:t> </a:t>
                </a:r>
                <a:endParaRPr lang="zh-CN" altLang="en-US" dirty="0">
                  <a:solidFill>
                    <a:schemeClr val="tx1"/>
                  </a:solidFill>
                </a:endParaRPr>
              </a:p>
            </p:txBody>
          </p:sp>
        </mc:Choice>
        <mc:Fallback xmlns="">
          <p:sp>
            <p:nvSpPr>
              <p:cNvPr id="61" name="文本框 60">
                <a:extLst>
                  <a:ext uri="{FF2B5EF4-FFF2-40B4-BE49-F238E27FC236}">
                    <a16:creationId xmlns:a16="http://schemas.microsoft.com/office/drawing/2014/main" id="{DAFC89DB-525D-C4DD-BE09-68E07B7CA7F5}"/>
                  </a:ext>
                </a:extLst>
              </p:cNvPr>
              <p:cNvSpPr txBox="1">
                <a:spLocks noRot="1" noChangeAspect="1" noMove="1" noResize="1" noEditPoints="1" noAdjustHandles="1" noChangeArrowheads="1" noChangeShapeType="1" noTextEdit="1"/>
              </p:cNvSpPr>
              <p:nvPr/>
            </p:nvSpPr>
            <p:spPr>
              <a:xfrm>
                <a:off x="689725" y="6233471"/>
                <a:ext cx="6096000" cy="369332"/>
              </a:xfrm>
              <a:prstGeom prst="rect">
                <a:avLst/>
              </a:prstGeom>
              <a:blipFill>
                <a:blip r:embed="rId5"/>
                <a:stretch>
                  <a:fillRect b="-13333"/>
                </a:stretch>
              </a:blipFill>
            </p:spPr>
            <p:txBody>
              <a:bodyPr/>
              <a:lstStyle/>
              <a:p>
                <a:r>
                  <a:rPr lang="zh-CN" altLang="en-US">
                    <a:noFill/>
                  </a:rPr>
                  <a:t> </a:t>
                </a:r>
              </a:p>
            </p:txBody>
          </p:sp>
        </mc:Fallback>
      </mc:AlternateContent>
      <p:sp>
        <p:nvSpPr>
          <p:cNvPr id="62" name="箭头: 下 61">
            <a:extLst>
              <a:ext uri="{FF2B5EF4-FFF2-40B4-BE49-F238E27FC236}">
                <a16:creationId xmlns:a16="http://schemas.microsoft.com/office/drawing/2014/main" id="{606D2E95-88D4-55EB-E254-ABD23E8FDD3A}"/>
              </a:ext>
            </a:extLst>
          </p:cNvPr>
          <p:cNvSpPr/>
          <p:nvPr/>
        </p:nvSpPr>
        <p:spPr>
          <a:xfrm>
            <a:off x="2810565" y="5839686"/>
            <a:ext cx="255932" cy="35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a:extLst>
              <a:ext uri="{FF2B5EF4-FFF2-40B4-BE49-F238E27FC236}">
                <a16:creationId xmlns:a16="http://schemas.microsoft.com/office/drawing/2014/main" id="{0FDC6308-3EE9-CD63-2B98-F48DCE4C28D1}"/>
              </a:ext>
            </a:extLst>
          </p:cNvPr>
          <p:cNvSpPr/>
          <p:nvPr/>
        </p:nvSpPr>
        <p:spPr>
          <a:xfrm>
            <a:off x="5290626" y="5786742"/>
            <a:ext cx="255932" cy="35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85EE026-0524-ED3E-67CD-80600F46729D}"/>
                  </a:ext>
                </a:extLst>
              </p:cNvPr>
              <p:cNvSpPr txBox="1"/>
              <p:nvPr/>
            </p:nvSpPr>
            <p:spPr>
              <a:xfrm>
                <a:off x="4650601" y="6094971"/>
                <a:ext cx="6096000" cy="7630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 </m:t>
                      </m:r>
                      <m:d>
                        <m:dPr>
                          <m:endChr m:val="|"/>
                          <m:ctrlPr>
                            <a:rPr lang="en-US" altLang="zh-CN" b="1" i="1">
                              <a:latin typeface="Cambria Math" panose="02040503050406030204" pitchFamily="18" charset="0"/>
                            </a:rPr>
                          </m:ctrlPr>
                        </m:dPr>
                        <m:e>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𝒚</m:t>
                          </m:r>
                        </m:e>
                      </m:d>
                      <m:r>
                        <a:rPr lang="en-US" altLang="zh-CN" b="1" i="1">
                          <a:latin typeface="Cambria Math" panose="02040503050406030204" pitchFamily="18" charset="0"/>
                        </a:rPr>
                        <m:t> </m:t>
                      </m:r>
                      <m:r>
                        <a:rPr lang="en-US" altLang="zh-CN" b="1" i="1">
                          <a:latin typeface="Cambria Math" panose="02040503050406030204" pitchFamily="18" charset="0"/>
                        </a:rPr>
                        <m:t>𝒅𝒐</m:t>
                      </m:r>
                      <m:r>
                        <a:rPr lang="en-US" altLang="zh-CN" b="1" i="1">
                          <a:latin typeface="Cambria Math" panose="02040503050406030204" pitchFamily="18" charset="0"/>
                        </a:rPr>
                        <m:t>(</m:t>
                      </m:r>
                      <m:r>
                        <a:rPr lang="en-US" altLang="zh-CN" b="1" i="1">
                          <a:latin typeface="Cambria Math" panose="02040503050406030204" pitchFamily="18" charset="0"/>
                        </a:rPr>
                        <m:t>𝒁</m:t>
                      </m:r>
                      <m:r>
                        <a:rPr lang="en-US" altLang="zh-CN" b="1" i="1">
                          <a:latin typeface="Cambria Math" panose="02040503050406030204" pitchFamily="18" charset="0"/>
                        </a:rPr>
                        <m:t>=</m:t>
                      </m:r>
                      <m:r>
                        <a:rPr lang="en-US" altLang="zh-CN" b="1" i="1">
                          <a:latin typeface="Cambria Math" panose="02040503050406030204" pitchFamily="18" charset="0"/>
                        </a:rPr>
                        <m:t>𝒛</m:t>
                      </m:r>
                      <m:r>
                        <a:rPr lang="en-US" altLang="zh-CN" b="1" i="1">
                          <a:latin typeface="Cambria Math" panose="02040503050406030204" pitchFamily="18" charset="0"/>
                        </a:rPr>
                        <m:t>))=</m:t>
                      </m:r>
                      <m:nary>
                        <m:naryPr>
                          <m:chr m:val="∑"/>
                          <m:supHide m:val="on"/>
                          <m:ctrlPr>
                            <a:rPr lang="en-US" altLang="zh-CN" b="1" i="1">
                              <a:latin typeface="Cambria Math" panose="02040503050406030204" pitchFamily="18" charset="0"/>
                            </a:rPr>
                          </m:ctrlPr>
                        </m:naryPr>
                        <m:sub>
                          <m:r>
                            <m:rPr>
                              <m:brk m:alnAt="7"/>
                            </m:rPr>
                            <a:rPr lang="en-US" altLang="zh-CN" b="1" i="1">
                              <a:latin typeface="Cambria Math" panose="02040503050406030204" pitchFamily="18" charset="0"/>
                            </a:rPr>
                            <m:t>𝑧</m:t>
                          </m:r>
                        </m:sub>
                        <m:sup/>
                        <m:e>
                          <m:r>
                            <a:rPr lang="en-US" altLang="zh-CN" b="1" i="1">
                              <a:latin typeface="Cambria Math" panose="02040503050406030204" pitchFamily="18" charset="0"/>
                            </a:rPr>
                            <m:t>𝑃</m:t>
                          </m:r>
                          <m:r>
                            <a:rPr lang="en-US" altLang="zh-CN" b="1" i="1">
                              <a:latin typeface="Cambria Math" panose="02040503050406030204" pitchFamily="18" charset="0"/>
                            </a:rPr>
                            <m:t> </m:t>
                          </m:r>
                          <m:d>
                            <m:dPr>
                              <m:endChr m:val="|"/>
                              <m:ctrlPr>
                                <a:rPr lang="en-US" altLang="zh-CN" b="1" i="1">
                                  <a:latin typeface="Cambria Math" panose="02040503050406030204" pitchFamily="18" charset="0"/>
                                </a:rPr>
                              </m:ctrlPr>
                            </m:dPr>
                            <m:e>
                              <m:r>
                                <a:rPr lang="en-US" altLang="zh-CN" b="1" i="1">
                                  <a:latin typeface="Cambria Math" panose="02040503050406030204" pitchFamily="18" charset="0"/>
                                </a:rPr>
                                <m:t>𝑌</m:t>
                              </m:r>
                              <m:r>
                                <a:rPr lang="en-US" altLang="zh-CN" b="1" i="1">
                                  <a:latin typeface="Cambria Math" panose="02040503050406030204" pitchFamily="18" charset="0"/>
                                </a:rPr>
                                <m:t>=</m:t>
                              </m:r>
                              <m:r>
                                <a:rPr lang="en-US" altLang="zh-CN" b="1" i="1">
                                  <a:latin typeface="Cambria Math" panose="02040503050406030204" pitchFamily="18" charset="0"/>
                                </a:rPr>
                                <m:t>𝑦</m:t>
                              </m:r>
                              <m:r>
                                <a:rPr lang="en-US" altLang="zh-CN" b="1" i="1">
                                  <a:latin typeface="Cambria Math" panose="02040503050406030204" pitchFamily="18" charset="0"/>
                                </a:rPr>
                                <m:t> </m:t>
                              </m:r>
                            </m:e>
                          </m:d>
                          <m:r>
                            <a:rPr lang="en-US" altLang="zh-CN" b="1" i="1">
                              <a:latin typeface="Cambria Math" panose="02040503050406030204" pitchFamily="18" charset="0"/>
                            </a:rPr>
                            <m:t> </m:t>
                          </m:r>
                          <m:r>
                            <a:rPr lang="en-US" altLang="zh-CN" b="1" i="1">
                              <a:latin typeface="Cambria Math" panose="02040503050406030204" pitchFamily="18" charset="0"/>
                            </a:rPr>
                            <m:t>𝑋</m:t>
                          </m:r>
                          <m:r>
                            <a:rPr lang="en-US" altLang="zh-CN" b="1" i="1">
                              <a:latin typeface="Cambria Math" panose="02040503050406030204" pitchFamily="18" charset="0"/>
                            </a:rPr>
                            <m:t>=</m:t>
                          </m:r>
                          <m:r>
                            <a:rPr lang="en-US" altLang="zh-CN" b="1" i="1">
                              <a:latin typeface="Cambria Math" panose="02040503050406030204" pitchFamily="18" charset="0"/>
                            </a:rPr>
                            <m:t>𝑥</m:t>
                          </m:r>
                          <m:r>
                            <a:rPr lang="en-US" altLang="zh-CN" b="1" i="1">
                              <a:latin typeface="Cambria Math" panose="02040503050406030204" pitchFamily="18" charset="0"/>
                            </a:rPr>
                            <m:t> , </m:t>
                          </m:r>
                          <m:r>
                            <a:rPr lang="en-US" altLang="zh-CN" b="1" i="1">
                              <a:latin typeface="Cambria Math" panose="02040503050406030204" pitchFamily="18" charset="0"/>
                            </a:rPr>
                            <m:t>𝑍</m:t>
                          </m:r>
                          <m:r>
                            <a:rPr lang="en-US" altLang="zh-CN" b="1" i="1">
                              <a:latin typeface="Cambria Math" panose="02040503050406030204" pitchFamily="18" charset="0"/>
                            </a:rPr>
                            <m:t>=</m:t>
                          </m:r>
                          <m:r>
                            <a:rPr lang="en-US" altLang="zh-CN" b="1" i="1">
                              <a:latin typeface="Cambria Math" panose="02040503050406030204" pitchFamily="18" charset="0"/>
                            </a:rPr>
                            <m:t>𝑧</m:t>
                          </m:r>
                          <m:r>
                            <a:rPr lang="en-US" altLang="zh-CN" b="1" i="1">
                              <a:latin typeface="Cambria Math" panose="02040503050406030204" pitchFamily="18" charset="0"/>
                            </a:rPr>
                            <m:t>) </m:t>
                          </m:r>
                        </m:e>
                      </m:nary>
                    </m:oMath>
                  </m:oMathPara>
                </a14:m>
                <a:endParaRPr lang="zh-CN" altLang="en-US" b="1"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385EE026-0524-ED3E-67CD-80600F46729D}"/>
                  </a:ext>
                </a:extLst>
              </p:cNvPr>
              <p:cNvSpPr txBox="1">
                <a:spLocks noRot="1" noChangeAspect="1" noMove="1" noResize="1" noEditPoints="1" noAdjustHandles="1" noChangeArrowheads="1" noChangeShapeType="1" noTextEdit="1"/>
              </p:cNvSpPr>
              <p:nvPr/>
            </p:nvSpPr>
            <p:spPr>
              <a:xfrm>
                <a:off x="4650601" y="6094971"/>
                <a:ext cx="6096000" cy="76302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273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4" y="460963"/>
            <a:ext cx="8499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条件干预和协变量特定效应</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8" name="组合 27">
            <a:extLst>
              <a:ext uri="{FF2B5EF4-FFF2-40B4-BE49-F238E27FC236}">
                <a16:creationId xmlns:a16="http://schemas.microsoft.com/office/drawing/2014/main" id="{900AF3CC-BCD5-F8A3-50BB-2ED89C0601A6}"/>
              </a:ext>
            </a:extLst>
          </p:cNvPr>
          <p:cNvGrpSpPr/>
          <p:nvPr/>
        </p:nvGrpSpPr>
        <p:grpSpPr>
          <a:xfrm>
            <a:off x="143889" y="3930035"/>
            <a:ext cx="5241055" cy="2466967"/>
            <a:chOff x="-141761" y="1873445"/>
            <a:chExt cx="5497112" cy="2460064"/>
          </a:xfrm>
        </p:grpSpPr>
        <p:grpSp>
          <p:nvGrpSpPr>
            <p:cNvPr id="2" name="组合 1">
              <a:extLst>
                <a:ext uri="{FF2B5EF4-FFF2-40B4-BE49-F238E27FC236}">
                  <a16:creationId xmlns:a16="http://schemas.microsoft.com/office/drawing/2014/main" id="{AC3DE7D0-A427-1A99-31B1-1EBDCB05D7DF}"/>
                </a:ext>
              </a:extLst>
            </p:cNvPr>
            <p:cNvGrpSpPr/>
            <p:nvPr/>
          </p:nvGrpSpPr>
          <p:grpSpPr>
            <a:xfrm>
              <a:off x="-141761" y="1873445"/>
              <a:ext cx="5497112" cy="2460064"/>
              <a:chOff x="-310931" y="2000190"/>
              <a:chExt cx="5497112" cy="2460064"/>
            </a:xfrm>
          </p:grpSpPr>
          <p:grpSp>
            <p:nvGrpSpPr>
              <p:cNvPr id="4" name="组合 3">
                <a:extLst>
                  <a:ext uri="{FF2B5EF4-FFF2-40B4-BE49-F238E27FC236}">
                    <a16:creationId xmlns:a16="http://schemas.microsoft.com/office/drawing/2014/main" id="{95EBE9E5-D9F7-B2C5-134C-C9EEE1317D22}"/>
                  </a:ext>
                </a:extLst>
              </p:cNvPr>
              <p:cNvGrpSpPr/>
              <p:nvPr/>
            </p:nvGrpSpPr>
            <p:grpSpPr>
              <a:xfrm>
                <a:off x="-310931" y="2000190"/>
                <a:ext cx="5497112" cy="2460064"/>
                <a:chOff x="-284646" y="423498"/>
                <a:chExt cx="4806790" cy="2067598"/>
              </a:xfrm>
            </p:grpSpPr>
            <p:sp>
              <p:nvSpPr>
                <p:cNvPr id="9" name="椭圆 8">
                  <a:extLst>
                    <a:ext uri="{FF2B5EF4-FFF2-40B4-BE49-F238E27FC236}">
                      <a16:creationId xmlns:a16="http://schemas.microsoft.com/office/drawing/2014/main" id="{BF342615-7ABB-A450-8A09-7531A2A0B2BA}"/>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3A6C079-F252-1484-AAF2-23499184E1DF}"/>
                    </a:ext>
                  </a:extLst>
                </p:cNvPr>
                <p:cNvSpPr/>
                <p:nvPr/>
              </p:nvSpPr>
              <p:spPr>
                <a:xfrm>
                  <a:off x="786892" y="83406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DC91B625-E798-1CF1-8AAF-FDD0525F2A73}"/>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424BB21-C9D2-D76A-41D5-365C67C60AB2}"/>
                    </a:ext>
                  </a:extLst>
                </p:cNvPr>
                <p:cNvCxnSpPr>
                  <a:cxnSpLocks/>
                  <a:stCxn id="10" idx="4"/>
                  <a:endCxn id="9" idx="0"/>
                </p:cNvCxnSpPr>
                <p:nvPr/>
              </p:nvCxnSpPr>
              <p:spPr>
                <a:xfrm>
                  <a:off x="903525" y="1067120"/>
                  <a:ext cx="34160" cy="77904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000D868B-C587-763A-5920-F758BA765083}"/>
                    </a:ext>
                  </a:extLst>
                </p:cNvPr>
                <p:cNvCxnSpPr>
                  <a:cxnSpLocks/>
                  <a:stCxn id="10" idx="6"/>
                  <a:endCxn id="6" idx="2"/>
                </p:cNvCxnSpPr>
                <p:nvPr/>
              </p:nvCxnSpPr>
              <p:spPr>
                <a:xfrm flipV="1">
                  <a:off x="1020157" y="798952"/>
                  <a:ext cx="1232376" cy="15164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A7716FF9-E5FE-5BD0-B6FD-2097452CF9F2}"/>
                    </a:ext>
                  </a:extLst>
                </p:cNvPr>
                <p:cNvSpPr txBox="1"/>
                <p:nvPr/>
              </p:nvSpPr>
              <p:spPr>
                <a:xfrm>
                  <a:off x="-284646" y="1798938"/>
                  <a:ext cx="1098519"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r>
                    <a:rPr lang="zh-CN" altLang="en-US" sz="2400" b="1" dirty="0">
                      <a:latin typeface="Times New Roman" panose="02020603050405020304" pitchFamily="18" charset="0"/>
                      <a:cs typeface="Times New Roman" panose="02020603050405020304" pitchFamily="18" charset="0"/>
                    </a:rPr>
                    <a:t>温度</a:t>
                  </a:r>
                </a:p>
              </p:txBody>
            </p:sp>
            <p:sp>
              <p:nvSpPr>
                <p:cNvPr id="15" name="文本框 14">
                  <a:extLst>
                    <a:ext uri="{FF2B5EF4-FFF2-40B4-BE49-F238E27FC236}">
                      <a16:creationId xmlns:a16="http://schemas.microsoft.com/office/drawing/2014/main" id="{533DBA58-E3F8-2396-EDBB-D119A2F82447}"/>
                    </a:ext>
                  </a:extLst>
                </p:cNvPr>
                <p:cNvSpPr txBox="1"/>
                <p:nvPr/>
              </p:nvSpPr>
              <p:spPr>
                <a:xfrm>
                  <a:off x="241639" y="423498"/>
                  <a:ext cx="1364622"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r>
                    <a:rPr lang="zh-CN" altLang="en-US" sz="2400" b="1" dirty="0">
                      <a:latin typeface="Times New Roman" panose="02020603050405020304" pitchFamily="18" charset="0"/>
                      <a:cs typeface="Times New Roman" panose="02020603050405020304" pitchFamily="18" charset="0"/>
                    </a:rPr>
                    <a:t>降雨量</a:t>
                  </a:r>
                </a:p>
              </p:txBody>
            </p:sp>
            <p:sp>
              <p:nvSpPr>
                <p:cNvPr id="16" name="文本框 15">
                  <a:extLst>
                    <a:ext uri="{FF2B5EF4-FFF2-40B4-BE49-F238E27FC236}">
                      <a16:creationId xmlns:a16="http://schemas.microsoft.com/office/drawing/2014/main" id="{D6EC10E1-EC1C-572D-E0A1-A1E93B68317D}"/>
                    </a:ext>
                  </a:extLst>
                </p:cNvPr>
                <p:cNvSpPr txBox="1"/>
                <p:nvPr/>
              </p:nvSpPr>
              <p:spPr>
                <a:xfrm>
                  <a:off x="2294526" y="2104168"/>
                  <a:ext cx="2227618"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植物生长周期</a:t>
                  </a:r>
                </a:p>
              </p:txBody>
            </p:sp>
          </p:grpSp>
          <p:cxnSp>
            <p:nvCxnSpPr>
              <p:cNvPr id="5" name="直接箭头连接符 4">
                <a:extLst>
                  <a:ext uri="{FF2B5EF4-FFF2-40B4-BE49-F238E27FC236}">
                    <a16:creationId xmlns:a16="http://schemas.microsoft.com/office/drawing/2014/main" id="{4B376BD9-1149-18A9-92B4-822D73FB1637}"/>
                  </a:ext>
                </a:extLst>
              </p:cNvPr>
              <p:cNvCxnSpPr>
                <a:cxnSpLocks/>
                <a:stCxn id="9" idx="6"/>
                <a:endCxn id="11" idx="2"/>
              </p:cNvCxnSpPr>
              <p:nvPr/>
            </p:nvCxnSpPr>
            <p:spPr>
              <a:xfrm>
                <a:off x="1220327" y="3831545"/>
                <a:ext cx="2265152"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椭圆 5">
                <a:extLst>
                  <a:ext uri="{FF2B5EF4-FFF2-40B4-BE49-F238E27FC236}">
                    <a16:creationId xmlns:a16="http://schemas.microsoft.com/office/drawing/2014/main" id="{80452B85-3DC2-E86A-6829-9CD1D30021CA}"/>
                  </a:ext>
                </a:extLst>
              </p:cNvPr>
              <p:cNvSpPr/>
              <p:nvPr/>
            </p:nvSpPr>
            <p:spPr>
              <a:xfrm>
                <a:off x="2590623" y="2308266"/>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0D1158A4-5C79-2613-1CD8-1C8261A97364}"/>
                  </a:ext>
                </a:extLst>
              </p:cNvPr>
              <p:cNvSpPr txBox="1"/>
              <p:nvPr/>
            </p:nvSpPr>
            <p:spPr>
              <a:xfrm>
                <a:off x="2876024" y="2148314"/>
                <a:ext cx="1345392" cy="460373"/>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r>
                  <a:rPr lang="zh-CN" altLang="en-US" sz="2400" b="1" dirty="0">
                    <a:latin typeface="Times New Roman" panose="02020603050405020304" pitchFamily="18" charset="0"/>
                    <a:cs typeface="Times New Roman" panose="02020603050405020304" pitchFamily="18" charset="0"/>
                  </a:rPr>
                  <a:t>湿度</a:t>
                </a:r>
              </a:p>
            </p:txBody>
          </p:sp>
          <p:cxnSp>
            <p:nvCxnSpPr>
              <p:cNvPr id="8" name="直接箭头连接符 7">
                <a:extLst>
                  <a:ext uri="{FF2B5EF4-FFF2-40B4-BE49-F238E27FC236}">
                    <a16:creationId xmlns:a16="http://schemas.microsoft.com/office/drawing/2014/main" id="{03F298E8-4CA0-0711-44BB-27A181E27767}"/>
                  </a:ext>
                </a:extLst>
              </p:cNvPr>
              <p:cNvCxnSpPr>
                <a:cxnSpLocks/>
                <a:stCxn id="6" idx="5"/>
                <a:endCxn id="11" idx="0"/>
              </p:cNvCxnSpPr>
              <p:nvPr/>
            </p:nvCxnSpPr>
            <p:spPr>
              <a:xfrm>
                <a:off x="2818322" y="2544949"/>
                <a:ext cx="800539" cy="114795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17" name="直接箭头连接符 16">
              <a:extLst>
                <a:ext uri="{FF2B5EF4-FFF2-40B4-BE49-F238E27FC236}">
                  <a16:creationId xmlns:a16="http://schemas.microsoft.com/office/drawing/2014/main" id="{74EB3950-725F-7CBE-4452-C49D0876451F}"/>
                </a:ext>
              </a:extLst>
            </p:cNvPr>
            <p:cNvCxnSpPr>
              <a:cxnSpLocks/>
              <a:stCxn id="6" idx="3"/>
              <a:endCxn id="9" idx="7"/>
            </p:cNvCxnSpPr>
            <p:nvPr/>
          </p:nvCxnSpPr>
          <p:spPr>
            <a:xfrm flipH="1">
              <a:off x="1350430" y="2418204"/>
              <a:ext cx="1448429" cy="1188558"/>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02B57E1-0BE5-C19A-013C-8C357E330613}"/>
                  </a:ext>
                </a:extLst>
              </p:cNvPr>
              <p:cNvSpPr txBox="1"/>
              <p:nvPr/>
            </p:nvSpPr>
            <p:spPr>
              <a:xfrm>
                <a:off x="575487" y="1769415"/>
                <a:ext cx="5496184" cy="1702197"/>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涉及</a:t>
                </a:r>
                <a:r>
                  <a:rPr lang="zh-CN" altLang="en-US" sz="2000" b="1" dirty="0">
                    <a:solidFill>
                      <a:srgbClr val="C00000"/>
                    </a:solidFill>
                    <a:latin typeface="Times New Roman" panose="02020603050405020304" pitchFamily="18" charset="0"/>
                    <a:cs typeface="Times New Roman" panose="02020603050405020304" pitchFamily="18" charset="0"/>
                  </a:rPr>
                  <a:t>动态政策</a:t>
                </a:r>
                <a:r>
                  <a:rPr lang="zh-CN" altLang="en-US" sz="2000" b="1" dirty="0">
                    <a:latin typeface="Times New Roman" panose="02020603050405020304" pitchFamily="18" charset="0"/>
                    <a:cs typeface="Times New Roman" panose="02020603050405020304" pitchFamily="18" charset="0"/>
                  </a:rPr>
                  <a:t>的干预中，</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以特定方式响应某个变量的集合</a:t>
                </a:r>
                <a:r>
                  <a:rPr lang="en-US" altLang="zh-CN" sz="2000" b="1" dirty="0">
                    <a:latin typeface="Times New Roman" panose="02020603050405020304" pitchFamily="18" charset="0"/>
                    <a:cs typeface="Times New Roman" panose="02020603050405020304" pitchFamily="18" charset="0"/>
                  </a:rPr>
                  <a:t>Z</a:t>
                </a:r>
                <a:r>
                  <a:rPr lang="zh-CN" altLang="en-US" sz="2000" b="1" dirty="0">
                    <a:latin typeface="Times New Roman" panose="02020603050405020304" pitchFamily="18" charset="0"/>
                    <a:cs typeface="Times New Roman" panose="02020603050405020304" pitchFamily="18" charset="0"/>
                  </a:rPr>
                  <a:t>，例如函数方程或随机取值：</a:t>
                </a:r>
                <a:endParaRPr lang="en-US" altLang="zh-CN" sz="20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X= g(Z) =</a:t>
                </a:r>
                <a14:m>
                  <m:oMath xmlns:m="http://schemas.openxmlformats.org/officeDocument/2006/math">
                    <m:d>
                      <m:dPr>
                        <m:begChr m:val="{"/>
                        <m:endChr m:val=""/>
                        <m:ctrlPr>
                          <a:rPr lang="en-US" altLang="zh-CN" sz="2000" i="1" smtClean="0">
                            <a:latin typeface="Cambria Math" panose="02040503050406030204" pitchFamily="18" charset="0"/>
                            <a:cs typeface="Times New Roman" panose="02020603050405020304" pitchFamily="18" charset="0"/>
                          </a:rPr>
                        </m:ctrlPr>
                      </m:dPr>
                      <m:e>
                        <m:eqArr>
                          <m:eqArrPr>
                            <m:ctrlPr>
                              <a:rPr lang="en-US" altLang="zh-CN" sz="200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0 , 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cs typeface="Times New Roman" panose="02020603050405020304" pitchFamily="18" charset="0"/>
                              </a:rPr>
                              <m:t>&lt;0</m:t>
                            </m:r>
                          </m:e>
                          <m:e>
                            <m:r>
                              <a:rPr lang="en-US" altLang="zh-CN" sz="2000" b="0" i="1" smtClean="0">
                                <a:latin typeface="Cambria Math" panose="02040503050406030204" pitchFamily="18" charset="0"/>
                                <a:cs typeface="Times New Roman" panose="02020603050405020304" pitchFamily="18" charset="0"/>
                              </a:rPr>
                              <m:t>1 ,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Z = -1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 , 1 ;  W=1, -1</a:t>
                </a:r>
                <a:r>
                  <a:rPr lang="zh-CN" altLang="en-US" sz="2000" dirty="0">
                    <a:latin typeface="Times New Roman" panose="02020603050405020304" pitchFamily="18" charset="0"/>
                    <a:cs typeface="Times New Roman" panose="02020603050405020304" pitchFamily="18" charset="0"/>
                  </a:rPr>
                  <a:t>（假设数值合理）</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D02B57E1-0BE5-C19A-013C-8C357E330613}"/>
                  </a:ext>
                </a:extLst>
              </p:cNvPr>
              <p:cNvSpPr txBox="1">
                <a:spLocks noRot="1" noChangeAspect="1" noMove="1" noResize="1" noEditPoints="1" noAdjustHandles="1" noChangeArrowheads="1" noChangeShapeType="1" noTextEdit="1"/>
              </p:cNvSpPr>
              <p:nvPr/>
            </p:nvSpPr>
            <p:spPr>
              <a:xfrm>
                <a:off x="575487" y="1769415"/>
                <a:ext cx="5496184" cy="1702197"/>
              </a:xfrm>
              <a:prstGeom prst="rect">
                <a:avLst/>
              </a:prstGeom>
              <a:blipFill>
                <a:blip r:embed="rId4"/>
                <a:stretch>
                  <a:fillRect l="-1109" t="-2151" r="-665" b="-5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CAB6D7F9-8612-8B6F-F265-8E65410A4A4D}"/>
                  </a:ext>
                </a:extLst>
              </p:cNvPr>
              <p:cNvSpPr txBox="1"/>
              <p:nvPr/>
            </p:nvSpPr>
            <p:spPr>
              <a:xfrm>
                <a:off x="5781997" y="2262167"/>
                <a:ext cx="6110533" cy="3539815"/>
              </a:xfrm>
              <a:prstGeom prst="rect">
                <a:avLst/>
              </a:prstGeom>
              <a:noFill/>
            </p:spPr>
            <p:txBody>
              <a:bodyPr wrap="square">
                <a:spAutoFit/>
              </a:bodyPr>
              <a:lstStyle/>
              <a:p>
                <a:pPr indent="457200">
                  <a:lnSpc>
                    <a:spcPts val="3400"/>
                  </a:lnSpc>
                </a:pPr>
                <a:r>
                  <a:rPr lang="zh-CN" altLang="en-US" sz="2000" dirty="0">
                    <a:latin typeface="微软雅黑" panose="020B0503020204020204" pitchFamily="34" charset="-122"/>
                    <a:ea typeface="微软雅黑" panose="020B0503020204020204" pitchFamily="34" charset="-122"/>
                  </a:rPr>
                  <a:t>符合该情况的因果效应称之为“</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z-specific effect</a:t>
                </a:r>
                <a:r>
                  <a:rPr lang="zh-CN" altLang="en-US" sz="2000" dirty="0">
                    <a:latin typeface="微软雅黑" panose="020B0503020204020204" pitchFamily="34" charset="-122"/>
                    <a:ea typeface="微软雅黑" panose="020B0503020204020204" pitchFamily="34" charset="-122"/>
                  </a:rPr>
                  <a:t>，记作</a:t>
                </a: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r>
                  <a:rPr lang="zh-CN" altLang="en-US" sz="2000" b="1" dirty="0">
                    <a:solidFill>
                      <a:srgbClr val="C00000"/>
                    </a:solidFill>
                  </a:rPr>
                  <a:t>。</a:t>
                </a:r>
                <a:endParaRPr lang="en-US" altLang="zh-CN" sz="2000" b="1" dirty="0">
                  <a:solidFill>
                    <a:srgbClr val="C00000"/>
                  </a:solidFill>
                </a:endParaRPr>
              </a:p>
              <a:p>
                <a:pPr indent="457200">
                  <a:lnSpc>
                    <a:spcPts val="3400"/>
                  </a:lnSpc>
                </a:pPr>
                <a:r>
                  <a:rPr lang="zh-CN" altLang="en-US" sz="2000" b="1" dirty="0">
                    <a:latin typeface="微软雅黑" panose="020B0503020204020204" pitchFamily="34" charset="-122"/>
                    <a:ea typeface="微软雅黑" panose="020B0503020204020204" pitchFamily="34" charset="-122"/>
                  </a:rPr>
                  <a:t>计算规则：</a:t>
                </a:r>
                <a:endParaRPr lang="en-US" altLang="zh-CN" sz="2000" dirty="0">
                  <a:latin typeface="微软雅黑" panose="020B0503020204020204" pitchFamily="34" charset="-122"/>
                  <a:ea typeface="微软雅黑" panose="020B0503020204020204" pitchFamily="34" charset="-122"/>
                </a:endParaRPr>
              </a:p>
              <a:p>
                <a:pPr indent="457200">
                  <a:lnSpc>
                    <a:spcPts val="3400"/>
                  </a:lnSpc>
                </a:pPr>
                <a:r>
                  <a:rPr lang="zh-CN" altLang="en-US" sz="2000" dirty="0">
                    <a:latin typeface="微软雅黑" panose="020B0503020204020204" pitchFamily="34" charset="-122"/>
                    <a:ea typeface="微软雅黑" panose="020B0503020204020204" pitchFamily="34" charset="-122"/>
                  </a:rPr>
                  <a:t>如果变量集合</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条件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协变量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满后门准则，并且以</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为条件进行干预的话，那么 </a:t>
                </a:r>
                <a:r>
                  <a:rPr lang="en-US" altLang="zh-CN" sz="2000" dirty="0">
                    <a:latin typeface="微软雅黑" panose="020B0503020204020204" pitchFamily="34" charset="-122"/>
                    <a:ea typeface="微软雅黑" panose="020B0503020204020204" pitchFamily="34" charset="-122"/>
                  </a:rPr>
                  <a:t>X </a:t>
                </a:r>
                <a:r>
                  <a:rPr lang="zh-CN" altLang="en-US" sz="2000" dirty="0">
                    <a:latin typeface="微软雅黑" panose="020B0503020204020204" pitchFamily="34" charset="-122"/>
                    <a:ea typeface="微软雅黑" panose="020B0503020204020204" pitchFamily="34" charset="-122"/>
                  </a:rPr>
                  <a:t>对于 </a:t>
                </a:r>
                <a:r>
                  <a:rPr lang="en-US" altLang="zh-CN" sz="2000" dirty="0">
                    <a:latin typeface="微软雅黑" panose="020B0503020204020204" pitchFamily="34" charset="-122"/>
                    <a:ea typeface="微软雅黑" panose="020B0503020204020204" pitchFamily="34" charset="-122"/>
                  </a:rPr>
                  <a:t>Y </a:t>
                </a:r>
                <a:r>
                  <a:rPr lang="zh-CN" altLang="en-US" sz="2000" dirty="0">
                    <a:latin typeface="微软雅黑" panose="020B0503020204020204" pitchFamily="34" charset="-122"/>
                    <a:ea typeface="微软雅黑" panose="020B0503020204020204" pitchFamily="34" charset="-122"/>
                  </a:rPr>
                  <a:t>的因果关系就可以被如下的公式估计：</a:t>
                </a:r>
                <a:endParaRPr lang="en-US" altLang="zh-CN" sz="2400" dirty="0">
                  <a:latin typeface="微软雅黑" panose="020B0503020204020204" pitchFamily="34" charset="-122"/>
                  <a:ea typeface="微软雅黑" panose="020B0503020204020204" pitchFamily="34" charset="-122"/>
                </a:endParaRPr>
              </a:p>
              <a:p>
                <a:pPr indent="457200">
                  <a:lnSpc>
                    <a:spcPts val="3400"/>
                  </a:lnSpc>
                </a:pPr>
                <a14:m>
                  <m:oMath xmlns:m="http://schemas.openxmlformats.org/officeDocument/2006/math">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e>
                    </m:d>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z</m:t>
                    </m:r>
                    <m:r>
                      <a:rPr lang="en-US" altLang="zh-CN" sz="2400" b="1" i="1">
                        <a:solidFill>
                          <a:srgbClr val="C00000"/>
                        </a:solidFill>
                        <a:latin typeface="Cambria Math" panose="02040503050406030204" pitchFamily="18" charset="0"/>
                      </a:rPr>
                      <m:t>)</m:t>
                    </m:r>
                  </m:oMath>
                </a14:m>
                <a:r>
                  <a:rPr lang="en-US" altLang="zh-CN" sz="2400" b="1" dirty="0">
                    <a:solidFill>
                      <a:srgbClr val="C00000"/>
                    </a:solidFill>
                  </a:rPr>
                  <a:t> =</a:t>
                </a:r>
              </a:p>
              <a:p>
                <a:pPr>
                  <a:lnSpc>
                    <a:spcPts val="3400"/>
                  </a:lnSpc>
                </a:pPr>
                <a14:m>
                  <m:oMath xmlns:m="http://schemas.openxmlformats.org/officeDocument/2006/math">
                    <m:nary>
                      <m:naryPr>
                        <m:chr m:val="∑"/>
                        <m:subHide m:val="on"/>
                        <m:supHide m:val="on"/>
                        <m:ctrlPr>
                          <a:rPr lang="en-US" altLang="zh-CN" sz="2400" b="1" i="1" smtClean="0">
                            <a:solidFill>
                              <a:srgbClr val="C00000"/>
                            </a:solidFill>
                            <a:latin typeface="Cambria Math" panose="02040503050406030204" pitchFamily="18" charset="0"/>
                          </a:rPr>
                        </m:ctrlPr>
                      </m:naryPr>
                      <m:sub/>
                      <m:sup/>
                      <m:e>
                        <m:r>
                          <m:rPr>
                            <m:sty m:val="p"/>
                          </m:rPr>
                          <a:rPr lang="en-US" altLang="zh-CN" sz="2400" b="1" i="1" baseline="-25000">
                            <a:solidFill>
                              <a:srgbClr val="C00000"/>
                            </a:solidFill>
                            <a:latin typeface="Cambria Math" panose="02040503050406030204" pitchFamily="18" charset="0"/>
                          </a:rPr>
                          <m:t>s</m:t>
                        </m:r>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𝑺</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 </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S</m:t>
                        </m:r>
                        <m:r>
                          <m:rPr>
                            <m:nor/>
                          </m:rPr>
                          <a:rPr lang="en-US" altLang="zh-CN" sz="2400" b="1" i="0" dirty="0" smtClean="0">
                            <a:solidFill>
                              <a:srgbClr val="C00000"/>
                            </a:solidFill>
                            <a:latin typeface="Cambria Math" panose="02040503050406030204" pitchFamily="18" charset="0"/>
                          </a:rPr>
                          <m:t>=</m:t>
                        </m:r>
                        <m:r>
                          <m:rPr>
                            <m:sty m:val="p"/>
                          </m:rPr>
                          <a:rPr lang="en-US" altLang="zh-CN" sz="2400" b="1" i="1" dirty="0">
                            <a:solidFill>
                              <a:srgbClr val="C00000"/>
                            </a:solidFill>
                            <a:latin typeface="Cambria Math" panose="02040503050406030204" pitchFamily="18" charset="0"/>
                          </a:rPr>
                          <m:t>s</m:t>
                        </m:r>
                        <m:r>
                          <m:rPr>
                            <m:nor/>
                          </m:rPr>
                          <a:rPr lang="en-US" altLang="zh-CN" sz="2400" b="1" dirty="0" smtClean="0">
                            <a:solidFill>
                              <a:srgbClr val="C00000"/>
                            </a:solidFill>
                            <a:latin typeface="Cambria Math" panose="02040503050406030204" pitchFamily="18" charset="0"/>
                          </a:rPr>
                          <m:t>|</m:t>
                        </m:r>
                        <m:r>
                          <m:rPr>
                            <m:nor/>
                          </m:rPr>
                          <a:rPr lang="en-US" altLang="zh-CN" sz="2400" b="1" dirty="0" smtClean="0">
                            <a:solidFill>
                              <a:srgbClr val="C00000"/>
                            </a:solidFill>
                            <a:latin typeface="Cambria Math" panose="02040503050406030204" pitchFamily="18" charset="0"/>
                          </a:rPr>
                          <m:t>Z</m:t>
                        </m:r>
                        <m:r>
                          <m:rPr>
                            <m:nor/>
                          </m:rPr>
                          <a:rPr lang="en-US" altLang="zh-CN" sz="2400" b="1" i="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z</m:t>
                        </m:r>
                        <m:r>
                          <m:rPr>
                            <m:nor/>
                          </m:rPr>
                          <a:rPr lang="en-US" altLang="zh-CN" sz="2400" b="1" i="0" dirty="0" smtClean="0">
                            <a:solidFill>
                              <a:srgbClr val="C00000"/>
                            </a:solidFill>
                            <a:latin typeface="Cambria Math" panose="02040503050406030204" pitchFamily="18" charset="0"/>
                          </a:rPr>
                          <m:t>)</m:t>
                        </m:r>
                      </m:e>
                    </m:nary>
                  </m:oMath>
                </a14:m>
                <a:r>
                  <a:rPr lang="en-US" altLang="zh-CN" sz="1800" b="0" dirty="0"/>
                  <a:t> </a:t>
                </a:r>
              </a:p>
            </p:txBody>
          </p:sp>
        </mc:Choice>
        <mc:Fallback xmlns="">
          <p:sp>
            <p:nvSpPr>
              <p:cNvPr id="37" name="文本框 36">
                <a:extLst>
                  <a:ext uri="{FF2B5EF4-FFF2-40B4-BE49-F238E27FC236}">
                    <a16:creationId xmlns:a16="http://schemas.microsoft.com/office/drawing/2014/main" id="{CAB6D7F9-8612-8B6F-F265-8E65410A4A4D}"/>
                  </a:ext>
                </a:extLst>
              </p:cNvPr>
              <p:cNvSpPr txBox="1">
                <a:spLocks noRot="1" noChangeAspect="1" noMove="1" noResize="1" noEditPoints="1" noAdjustHandles="1" noChangeArrowheads="1" noChangeShapeType="1" noTextEdit="1"/>
              </p:cNvSpPr>
              <p:nvPr/>
            </p:nvSpPr>
            <p:spPr>
              <a:xfrm>
                <a:off x="5781997" y="2262167"/>
                <a:ext cx="6110533" cy="3539815"/>
              </a:xfrm>
              <a:prstGeom prst="rect">
                <a:avLst/>
              </a:prstGeom>
              <a:blipFill>
                <a:blip r:embed="rId5"/>
                <a:stretch>
                  <a:fillRect l="-7677" r="-1196" b="-24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283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4" y="460963"/>
            <a:ext cx="8499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条件干预和协变量特定效应</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8" name="组合 27">
            <a:extLst>
              <a:ext uri="{FF2B5EF4-FFF2-40B4-BE49-F238E27FC236}">
                <a16:creationId xmlns:a16="http://schemas.microsoft.com/office/drawing/2014/main" id="{900AF3CC-BCD5-F8A3-50BB-2ED89C0601A6}"/>
              </a:ext>
            </a:extLst>
          </p:cNvPr>
          <p:cNvGrpSpPr/>
          <p:nvPr/>
        </p:nvGrpSpPr>
        <p:grpSpPr>
          <a:xfrm>
            <a:off x="372100" y="1961280"/>
            <a:ext cx="5241055" cy="2466967"/>
            <a:chOff x="-141761" y="1873445"/>
            <a:chExt cx="5497112" cy="2460064"/>
          </a:xfrm>
        </p:grpSpPr>
        <p:grpSp>
          <p:nvGrpSpPr>
            <p:cNvPr id="2" name="组合 1">
              <a:extLst>
                <a:ext uri="{FF2B5EF4-FFF2-40B4-BE49-F238E27FC236}">
                  <a16:creationId xmlns:a16="http://schemas.microsoft.com/office/drawing/2014/main" id="{AC3DE7D0-A427-1A99-31B1-1EBDCB05D7DF}"/>
                </a:ext>
              </a:extLst>
            </p:cNvPr>
            <p:cNvGrpSpPr/>
            <p:nvPr/>
          </p:nvGrpSpPr>
          <p:grpSpPr>
            <a:xfrm>
              <a:off x="-141761" y="1873445"/>
              <a:ext cx="5497112" cy="2460064"/>
              <a:chOff x="-310931" y="2000190"/>
              <a:chExt cx="5497112" cy="2460064"/>
            </a:xfrm>
          </p:grpSpPr>
          <p:grpSp>
            <p:nvGrpSpPr>
              <p:cNvPr id="4" name="组合 3">
                <a:extLst>
                  <a:ext uri="{FF2B5EF4-FFF2-40B4-BE49-F238E27FC236}">
                    <a16:creationId xmlns:a16="http://schemas.microsoft.com/office/drawing/2014/main" id="{95EBE9E5-D9F7-B2C5-134C-C9EEE1317D22}"/>
                  </a:ext>
                </a:extLst>
              </p:cNvPr>
              <p:cNvGrpSpPr/>
              <p:nvPr/>
            </p:nvGrpSpPr>
            <p:grpSpPr>
              <a:xfrm>
                <a:off x="-310931" y="2000190"/>
                <a:ext cx="5497112" cy="2460064"/>
                <a:chOff x="-284646" y="423498"/>
                <a:chExt cx="4806790" cy="2067598"/>
              </a:xfrm>
            </p:grpSpPr>
            <p:sp>
              <p:nvSpPr>
                <p:cNvPr id="9" name="椭圆 8">
                  <a:extLst>
                    <a:ext uri="{FF2B5EF4-FFF2-40B4-BE49-F238E27FC236}">
                      <a16:creationId xmlns:a16="http://schemas.microsoft.com/office/drawing/2014/main" id="{BF342615-7ABB-A450-8A09-7531A2A0B2BA}"/>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3A6C079-F252-1484-AAF2-23499184E1DF}"/>
                    </a:ext>
                  </a:extLst>
                </p:cNvPr>
                <p:cNvSpPr/>
                <p:nvPr/>
              </p:nvSpPr>
              <p:spPr>
                <a:xfrm>
                  <a:off x="786892" y="83406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DC91B625-E798-1CF1-8AAF-FDD0525F2A73}"/>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424BB21-C9D2-D76A-41D5-365C67C60AB2}"/>
                    </a:ext>
                  </a:extLst>
                </p:cNvPr>
                <p:cNvCxnSpPr>
                  <a:cxnSpLocks/>
                  <a:stCxn id="10" idx="4"/>
                  <a:endCxn id="9" idx="0"/>
                </p:cNvCxnSpPr>
                <p:nvPr/>
              </p:nvCxnSpPr>
              <p:spPr>
                <a:xfrm>
                  <a:off x="903525" y="1067120"/>
                  <a:ext cx="34160" cy="77904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a:extLst>
                    <a:ext uri="{FF2B5EF4-FFF2-40B4-BE49-F238E27FC236}">
                      <a16:creationId xmlns:a16="http://schemas.microsoft.com/office/drawing/2014/main" id="{000D868B-C587-763A-5920-F758BA765083}"/>
                    </a:ext>
                  </a:extLst>
                </p:cNvPr>
                <p:cNvCxnSpPr>
                  <a:cxnSpLocks/>
                  <a:stCxn id="10" idx="6"/>
                  <a:endCxn id="6" idx="2"/>
                </p:cNvCxnSpPr>
                <p:nvPr/>
              </p:nvCxnSpPr>
              <p:spPr>
                <a:xfrm flipV="1">
                  <a:off x="1020157" y="798952"/>
                  <a:ext cx="1232376" cy="15164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A7716FF9-E5FE-5BD0-B6FD-2097452CF9F2}"/>
                    </a:ext>
                  </a:extLst>
                </p:cNvPr>
                <p:cNvSpPr txBox="1"/>
                <p:nvPr/>
              </p:nvSpPr>
              <p:spPr>
                <a:xfrm>
                  <a:off x="-284646" y="1798938"/>
                  <a:ext cx="1098519"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r>
                    <a:rPr lang="zh-CN" altLang="en-US" sz="2400" b="1" dirty="0">
                      <a:latin typeface="Times New Roman" panose="02020603050405020304" pitchFamily="18" charset="0"/>
                      <a:cs typeface="Times New Roman" panose="02020603050405020304" pitchFamily="18" charset="0"/>
                    </a:rPr>
                    <a:t>温度</a:t>
                  </a:r>
                </a:p>
              </p:txBody>
            </p:sp>
            <p:sp>
              <p:nvSpPr>
                <p:cNvPr id="15" name="文本框 14">
                  <a:extLst>
                    <a:ext uri="{FF2B5EF4-FFF2-40B4-BE49-F238E27FC236}">
                      <a16:creationId xmlns:a16="http://schemas.microsoft.com/office/drawing/2014/main" id="{533DBA58-E3F8-2396-EDBB-D119A2F82447}"/>
                    </a:ext>
                  </a:extLst>
                </p:cNvPr>
                <p:cNvSpPr txBox="1"/>
                <p:nvPr/>
              </p:nvSpPr>
              <p:spPr>
                <a:xfrm>
                  <a:off x="241639" y="423498"/>
                  <a:ext cx="1364622"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r>
                    <a:rPr lang="zh-CN" altLang="en-US" sz="2400" b="1" dirty="0">
                      <a:latin typeface="Times New Roman" panose="02020603050405020304" pitchFamily="18" charset="0"/>
                      <a:cs typeface="Times New Roman" panose="02020603050405020304" pitchFamily="18" charset="0"/>
                    </a:rPr>
                    <a:t>降雨量</a:t>
                  </a:r>
                </a:p>
              </p:txBody>
            </p:sp>
            <p:sp>
              <p:nvSpPr>
                <p:cNvPr id="16" name="文本框 15">
                  <a:extLst>
                    <a:ext uri="{FF2B5EF4-FFF2-40B4-BE49-F238E27FC236}">
                      <a16:creationId xmlns:a16="http://schemas.microsoft.com/office/drawing/2014/main" id="{D6EC10E1-EC1C-572D-E0A1-A1E93B68317D}"/>
                    </a:ext>
                  </a:extLst>
                </p:cNvPr>
                <p:cNvSpPr txBox="1"/>
                <p:nvPr/>
              </p:nvSpPr>
              <p:spPr>
                <a:xfrm>
                  <a:off x="2294526" y="2104168"/>
                  <a:ext cx="2227618"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植物生长周期</a:t>
                  </a:r>
                </a:p>
              </p:txBody>
            </p:sp>
          </p:grpSp>
          <p:cxnSp>
            <p:nvCxnSpPr>
              <p:cNvPr id="5" name="直接箭头连接符 4">
                <a:extLst>
                  <a:ext uri="{FF2B5EF4-FFF2-40B4-BE49-F238E27FC236}">
                    <a16:creationId xmlns:a16="http://schemas.microsoft.com/office/drawing/2014/main" id="{4B376BD9-1149-18A9-92B4-822D73FB1637}"/>
                  </a:ext>
                </a:extLst>
              </p:cNvPr>
              <p:cNvCxnSpPr>
                <a:cxnSpLocks/>
                <a:stCxn id="9" idx="6"/>
                <a:endCxn id="11" idx="2"/>
              </p:cNvCxnSpPr>
              <p:nvPr/>
            </p:nvCxnSpPr>
            <p:spPr>
              <a:xfrm>
                <a:off x="1220327" y="3831545"/>
                <a:ext cx="2265152"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椭圆 5">
                <a:extLst>
                  <a:ext uri="{FF2B5EF4-FFF2-40B4-BE49-F238E27FC236}">
                    <a16:creationId xmlns:a16="http://schemas.microsoft.com/office/drawing/2014/main" id="{80452B85-3DC2-E86A-6829-9CD1D30021CA}"/>
                  </a:ext>
                </a:extLst>
              </p:cNvPr>
              <p:cNvSpPr/>
              <p:nvPr/>
            </p:nvSpPr>
            <p:spPr>
              <a:xfrm>
                <a:off x="2590623" y="2308266"/>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0D1158A4-5C79-2613-1CD8-1C8261A97364}"/>
                  </a:ext>
                </a:extLst>
              </p:cNvPr>
              <p:cNvSpPr txBox="1"/>
              <p:nvPr/>
            </p:nvSpPr>
            <p:spPr>
              <a:xfrm>
                <a:off x="2876024" y="2148314"/>
                <a:ext cx="1345392" cy="460373"/>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r>
                  <a:rPr lang="zh-CN" altLang="en-US" sz="2400" b="1" dirty="0">
                    <a:latin typeface="Times New Roman" panose="02020603050405020304" pitchFamily="18" charset="0"/>
                    <a:cs typeface="Times New Roman" panose="02020603050405020304" pitchFamily="18" charset="0"/>
                  </a:rPr>
                  <a:t>湿度</a:t>
                </a:r>
              </a:p>
            </p:txBody>
          </p:sp>
          <p:cxnSp>
            <p:nvCxnSpPr>
              <p:cNvPr id="8" name="直接箭头连接符 7">
                <a:extLst>
                  <a:ext uri="{FF2B5EF4-FFF2-40B4-BE49-F238E27FC236}">
                    <a16:creationId xmlns:a16="http://schemas.microsoft.com/office/drawing/2014/main" id="{03F298E8-4CA0-0711-44BB-27A181E27767}"/>
                  </a:ext>
                </a:extLst>
              </p:cNvPr>
              <p:cNvCxnSpPr>
                <a:cxnSpLocks/>
                <a:stCxn id="6" idx="5"/>
                <a:endCxn id="11" idx="0"/>
              </p:cNvCxnSpPr>
              <p:nvPr/>
            </p:nvCxnSpPr>
            <p:spPr>
              <a:xfrm>
                <a:off x="2818322" y="2544949"/>
                <a:ext cx="800539" cy="114795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17" name="直接箭头连接符 16">
              <a:extLst>
                <a:ext uri="{FF2B5EF4-FFF2-40B4-BE49-F238E27FC236}">
                  <a16:creationId xmlns:a16="http://schemas.microsoft.com/office/drawing/2014/main" id="{74EB3950-725F-7CBE-4452-C49D0876451F}"/>
                </a:ext>
              </a:extLst>
            </p:cNvPr>
            <p:cNvCxnSpPr>
              <a:cxnSpLocks/>
              <a:stCxn id="6" idx="3"/>
              <a:endCxn id="9" idx="7"/>
            </p:cNvCxnSpPr>
            <p:nvPr/>
          </p:nvCxnSpPr>
          <p:spPr>
            <a:xfrm flipH="1">
              <a:off x="1350430" y="2418204"/>
              <a:ext cx="1448429" cy="1188558"/>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02B57E1-0BE5-C19A-013C-8C357E330613}"/>
                  </a:ext>
                </a:extLst>
              </p:cNvPr>
              <p:cNvSpPr txBox="1"/>
              <p:nvPr/>
            </p:nvSpPr>
            <p:spPr>
              <a:xfrm>
                <a:off x="599814" y="4665551"/>
                <a:ext cx="5496184" cy="1086644"/>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X= g(Z) =</a:t>
                </a:r>
                <a14:m>
                  <m:oMath xmlns:m="http://schemas.openxmlformats.org/officeDocument/2006/math">
                    <m:d>
                      <m:dPr>
                        <m:begChr m:val="{"/>
                        <m:endChr m:val=""/>
                        <m:ctrlPr>
                          <a:rPr lang="en-US" altLang="zh-CN" sz="2000" i="1" smtClean="0">
                            <a:latin typeface="Cambria Math" panose="02040503050406030204" pitchFamily="18" charset="0"/>
                            <a:cs typeface="Times New Roman" panose="02020603050405020304" pitchFamily="18" charset="0"/>
                          </a:rPr>
                        </m:ctrlPr>
                      </m:dPr>
                      <m:e>
                        <m:eqArr>
                          <m:eqArrPr>
                            <m:ctrlPr>
                              <a:rPr lang="en-US" altLang="zh-CN" sz="200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0 , 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cs typeface="Times New Roman" panose="02020603050405020304" pitchFamily="18" charset="0"/>
                              </a:rPr>
                              <m:t>&lt;0</m:t>
                            </m:r>
                          </m:e>
                          <m:e>
                            <m:r>
                              <a:rPr lang="en-US" altLang="zh-CN" sz="2000" b="0" i="1" smtClean="0">
                                <a:latin typeface="Cambria Math" panose="02040503050406030204" pitchFamily="18" charset="0"/>
                                <a:cs typeface="Times New Roman" panose="02020603050405020304" pitchFamily="18" charset="0"/>
                              </a:rPr>
                              <m:t>1 ,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Z = -1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 , 1 ;  W=1, -1</a:t>
                </a:r>
                <a:r>
                  <a:rPr lang="zh-CN" altLang="en-US" sz="2000" dirty="0">
                    <a:latin typeface="Times New Roman" panose="02020603050405020304" pitchFamily="18" charset="0"/>
                    <a:cs typeface="Times New Roman" panose="02020603050405020304" pitchFamily="18" charset="0"/>
                  </a:rPr>
                  <a:t>（假设数值合理）</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D02B57E1-0BE5-C19A-013C-8C357E330613}"/>
                  </a:ext>
                </a:extLst>
              </p:cNvPr>
              <p:cNvSpPr txBox="1">
                <a:spLocks noRot="1" noChangeAspect="1" noMove="1" noResize="1" noEditPoints="1" noAdjustHandles="1" noChangeArrowheads="1" noChangeShapeType="1" noTextEdit="1"/>
              </p:cNvSpPr>
              <p:nvPr/>
            </p:nvSpPr>
            <p:spPr>
              <a:xfrm>
                <a:off x="599814" y="4665551"/>
                <a:ext cx="5496184" cy="1086644"/>
              </a:xfrm>
              <a:prstGeom prst="rect">
                <a:avLst/>
              </a:prstGeom>
              <a:blipFill>
                <a:blip r:embed="rId4"/>
                <a:stretch>
                  <a:fillRect l="-1109" b="-89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0D2001B-DF1F-B76D-F971-5A4E96572D1F}"/>
                  </a:ext>
                </a:extLst>
              </p:cNvPr>
              <p:cNvSpPr txBox="1"/>
              <p:nvPr/>
            </p:nvSpPr>
            <p:spPr>
              <a:xfrm>
                <a:off x="5296960" y="2001144"/>
                <a:ext cx="6094140" cy="906658"/>
              </a:xfrm>
              <a:prstGeom prst="rect">
                <a:avLst/>
              </a:prstGeom>
              <a:noFill/>
            </p:spPr>
            <p:txBody>
              <a:bodyPr wrap="square">
                <a:spAutoFit/>
              </a:bodyPr>
              <a:lstStyle/>
              <a:p>
                <a:pPr indent="457200">
                  <a:lnSpc>
                    <a:spcPts val="3400"/>
                  </a:lnSpc>
                </a:pP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p>
              <a:p>
                <a:pPr algn="r">
                  <a:lnSpc>
                    <a:spcPts val="3400"/>
                  </a:lnSpc>
                </a:pPr>
                <a14:m>
                  <m:oMath xmlns:m="http://schemas.openxmlformats.org/officeDocument/2006/math">
                    <m:nary>
                      <m:naryPr>
                        <m:chr m:val="∑"/>
                        <m:subHide m:val="on"/>
                        <m:supHide m:val="on"/>
                        <m:ctrlPr>
                          <a:rPr lang="en-US" altLang="zh-CN" sz="2000" b="1" i="1" smtClean="0">
                            <a:solidFill>
                              <a:srgbClr val="C00000"/>
                            </a:solidFill>
                            <a:latin typeface="Cambria Math" panose="02040503050406030204" pitchFamily="18" charset="0"/>
                          </a:rPr>
                        </m:ctrlPr>
                      </m:naryPr>
                      <m:sub/>
                      <m:sup/>
                      <m:e>
                        <m:r>
                          <m:rPr>
                            <m:sty m:val="p"/>
                          </m:rPr>
                          <a:rPr lang="en-US" altLang="zh-CN" sz="2000" b="1" i="1" baseline="-25000">
                            <a:solidFill>
                              <a:srgbClr val="C00000"/>
                            </a:solidFill>
                            <a:latin typeface="Cambria Math" panose="02040503050406030204" pitchFamily="18" charset="0"/>
                          </a:rPr>
                          <m:t>s</m:t>
                        </m:r>
                        <m:r>
                          <a:rPr lang="en-US" altLang="zh-CN" sz="2000" b="1" i="1">
                            <a:solidFill>
                              <a:srgbClr val="C00000"/>
                            </a:solidFill>
                            <a:latin typeface="Cambria Math" panose="02040503050406030204" pitchFamily="18" charset="0"/>
                          </a:rPr>
                          <m:t>𝑷</m:t>
                        </m:r>
                        <m:r>
                          <a:rPr lang="en-US" altLang="zh-CN" sz="2000" b="1" i="1">
                            <a:solidFill>
                              <a:srgbClr val="C00000"/>
                            </a:solidFill>
                            <a:latin typeface="Cambria Math" panose="02040503050406030204" pitchFamily="18" charset="0"/>
                          </a:rPr>
                          <m:t> (</m:t>
                        </m:r>
                        <m:r>
                          <a:rPr lang="en-US" altLang="zh-CN" sz="2000" b="1" i="1" smtClean="0">
                            <a:solidFill>
                              <a:srgbClr val="C00000"/>
                            </a:solidFill>
                            <a:latin typeface="Cambria Math" panose="02040503050406030204" pitchFamily="18" charset="0"/>
                          </a:rPr>
                          <m:t>𝒀</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𝒚</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𝒛</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𝑺</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 </m:t>
                        </m:r>
                        <m:r>
                          <m:rPr>
                            <m:nor/>
                          </m:rPr>
                          <a:rPr lang="en-US" altLang="zh-CN" sz="2000" b="1" i="1" dirty="0">
                            <a:solidFill>
                              <a:srgbClr val="C00000"/>
                            </a:solidFill>
                            <a:latin typeface="Cambria Math" panose="02040503050406030204" pitchFamily="18" charset="0"/>
                          </a:rPr>
                          <m:t>P</m:t>
                        </m:r>
                        <m:r>
                          <a:rPr lang="en-US" altLang="zh-CN" sz="2000" b="1" i="1">
                            <a:solidFill>
                              <a:srgbClr val="C00000"/>
                            </a:solidFill>
                            <a:latin typeface="Cambria Math" panose="02040503050406030204" pitchFamily="18" charset="0"/>
                          </a:rPr>
                          <m:t> </m:t>
                        </m:r>
                        <m:r>
                          <a:rPr lang="en-US" altLang="zh-CN" sz="2000" b="1" i="1" baseline="-25000">
                            <a:solidFill>
                              <a:srgbClr val="C00000"/>
                            </a:solidFill>
                            <a:latin typeface="Cambria Math" panose="02040503050406030204" pitchFamily="18" charset="0"/>
                          </a:rPr>
                          <m:t> </m:t>
                        </m:r>
                        <m:r>
                          <m:rPr>
                            <m:nor/>
                          </m:rPr>
                          <a:rPr lang="en-US" altLang="zh-CN" sz="2000" b="1" dirty="0">
                            <a:solidFill>
                              <a:srgbClr val="C00000"/>
                            </a:solidFill>
                            <a:latin typeface="Cambria Math" panose="02040503050406030204" pitchFamily="18" charset="0"/>
                          </a:rPr>
                          <m:t>(</m:t>
                        </m:r>
                        <m:r>
                          <m:rPr>
                            <m:nor/>
                          </m:rPr>
                          <a:rPr lang="en-US" altLang="zh-CN" sz="2000" b="1" i="0" dirty="0" smtClean="0">
                            <a:solidFill>
                              <a:srgbClr val="C00000"/>
                            </a:solidFill>
                            <a:latin typeface="Cambria Math" panose="02040503050406030204" pitchFamily="18" charset="0"/>
                          </a:rPr>
                          <m:t>S</m:t>
                        </m:r>
                        <m:r>
                          <m:rPr>
                            <m:nor/>
                          </m:rPr>
                          <a:rPr lang="en-US" altLang="zh-CN" sz="2000" b="1" i="0" dirty="0" smtClean="0">
                            <a:solidFill>
                              <a:srgbClr val="C00000"/>
                            </a:solidFill>
                            <a:latin typeface="Cambria Math" panose="02040503050406030204" pitchFamily="18" charset="0"/>
                          </a:rPr>
                          <m:t>=</m:t>
                        </m:r>
                        <m:r>
                          <m:rPr>
                            <m:sty m:val="p"/>
                          </m:rPr>
                          <a:rPr lang="en-US" altLang="zh-CN" sz="2000" b="1" i="1" dirty="0">
                            <a:solidFill>
                              <a:srgbClr val="C00000"/>
                            </a:solidFill>
                            <a:latin typeface="Cambria Math" panose="02040503050406030204" pitchFamily="18" charset="0"/>
                          </a:rPr>
                          <m:t>s</m:t>
                        </m:r>
                        <m:r>
                          <m:rPr>
                            <m:nor/>
                          </m:rPr>
                          <a:rPr lang="en-US" altLang="zh-CN" sz="2000" b="1" dirty="0" smtClean="0">
                            <a:solidFill>
                              <a:srgbClr val="C00000"/>
                            </a:solidFill>
                            <a:latin typeface="Cambria Math" panose="02040503050406030204" pitchFamily="18" charset="0"/>
                          </a:rPr>
                          <m:t>|</m:t>
                        </m:r>
                        <m:r>
                          <m:rPr>
                            <m:nor/>
                          </m:rPr>
                          <a:rPr lang="en-US" altLang="zh-CN" sz="2000" b="1" dirty="0" smtClean="0">
                            <a:solidFill>
                              <a:srgbClr val="C00000"/>
                            </a:solidFill>
                            <a:latin typeface="Cambria Math" panose="02040503050406030204" pitchFamily="18" charset="0"/>
                          </a:rPr>
                          <m:t>Z</m:t>
                        </m:r>
                        <m:r>
                          <m:rPr>
                            <m:nor/>
                          </m:rPr>
                          <a:rPr lang="en-US" altLang="zh-CN" sz="2000" b="1" i="1" dirty="0">
                            <a:solidFill>
                              <a:srgbClr val="C00000"/>
                            </a:solidFill>
                            <a:latin typeface="Cambria Math" panose="02040503050406030204" pitchFamily="18" charset="0"/>
                          </a:rPr>
                          <m:t>=</m:t>
                        </m:r>
                        <m:r>
                          <m:rPr>
                            <m:nor/>
                          </m:rPr>
                          <a:rPr lang="en-US" altLang="zh-CN" sz="2000" b="1" i="0" dirty="0" smtClean="0">
                            <a:solidFill>
                              <a:srgbClr val="C00000"/>
                            </a:solidFill>
                            <a:latin typeface="Cambria Math" panose="02040503050406030204" pitchFamily="18" charset="0"/>
                          </a:rPr>
                          <m:t>z</m:t>
                        </m:r>
                        <m:r>
                          <m:rPr>
                            <m:nor/>
                          </m:rPr>
                          <a:rPr lang="en-US" altLang="zh-CN" sz="2000" b="1" i="0" dirty="0" smtClean="0">
                            <a:solidFill>
                              <a:srgbClr val="C00000"/>
                            </a:solidFill>
                            <a:latin typeface="Cambria Math" panose="02040503050406030204" pitchFamily="18" charset="0"/>
                          </a:rPr>
                          <m:t>)</m:t>
                        </m:r>
                      </m:e>
                    </m:nary>
                  </m:oMath>
                </a14:m>
                <a:r>
                  <a:rPr lang="en-US" altLang="zh-CN" sz="1600" b="0" dirty="0"/>
                  <a:t> </a:t>
                </a:r>
              </a:p>
            </p:txBody>
          </p:sp>
        </mc:Choice>
        <mc:Fallback xmlns="">
          <p:sp>
            <p:nvSpPr>
              <p:cNvPr id="19" name="文本框 18">
                <a:extLst>
                  <a:ext uri="{FF2B5EF4-FFF2-40B4-BE49-F238E27FC236}">
                    <a16:creationId xmlns:a16="http://schemas.microsoft.com/office/drawing/2014/main" id="{70D2001B-DF1F-B76D-F971-5A4E96572D1F}"/>
                  </a:ext>
                </a:extLst>
              </p:cNvPr>
              <p:cNvSpPr txBox="1">
                <a:spLocks noRot="1" noChangeAspect="1" noMove="1" noResize="1" noEditPoints="1" noAdjustHandles="1" noChangeArrowheads="1" noChangeShapeType="1" noTextEdit="1"/>
              </p:cNvSpPr>
              <p:nvPr/>
            </p:nvSpPr>
            <p:spPr>
              <a:xfrm>
                <a:off x="5296960" y="2001144"/>
                <a:ext cx="6094140" cy="906658"/>
              </a:xfrm>
              <a:prstGeom prst="rect">
                <a:avLst/>
              </a:prstGeom>
              <a:blipFill>
                <a:blip r:embed="rId5"/>
                <a:stretch>
                  <a:fillRect r="-600" b="-8187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A0877C48-DBC0-6FE3-390A-944AFA12A10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647293" y="3194764"/>
            <a:ext cx="6125430" cy="2734057"/>
          </a:xfrm>
          <a:prstGeom prst="rect">
            <a:avLst/>
          </a:prstGeom>
        </p:spPr>
      </p:pic>
    </p:spTree>
    <p:extLst>
      <p:ext uri="{BB962C8B-B14F-4D97-AF65-F5344CB8AC3E}">
        <p14:creationId xmlns:p14="http://schemas.microsoft.com/office/powerpoint/2010/main" val="2698980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逆概率加权</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aphicFrame>
        <p:nvGraphicFramePr>
          <p:cNvPr id="4" name="表格 4">
            <a:extLst>
              <a:ext uri="{FF2B5EF4-FFF2-40B4-BE49-F238E27FC236}">
                <a16:creationId xmlns:a16="http://schemas.microsoft.com/office/drawing/2014/main" id="{89840E6C-3A10-3786-1C48-3CCD6AD82FAD}"/>
              </a:ext>
            </a:extLst>
          </p:cNvPr>
          <p:cNvGraphicFramePr>
            <a:graphicFrameLocks noGrp="1"/>
          </p:cNvGraphicFramePr>
          <p:nvPr>
            <p:extLst>
              <p:ext uri="{D42A27DB-BD31-4B8C-83A1-F6EECF244321}">
                <p14:modId xmlns:p14="http://schemas.microsoft.com/office/powerpoint/2010/main" val="4227197957"/>
              </p:ext>
            </p:extLst>
          </p:nvPr>
        </p:nvGraphicFramePr>
        <p:xfrm>
          <a:off x="675561" y="2825470"/>
          <a:ext cx="4945688" cy="3337560"/>
        </p:xfrm>
        <a:graphic>
          <a:graphicData uri="http://schemas.openxmlformats.org/drawingml/2006/table">
            <a:tbl>
              <a:tblPr firstRow="1" bandRow="1">
                <a:tableStyleId>{5C22544A-7EE6-4342-B048-85BDC9FD1C3A}</a:tableStyleId>
              </a:tblPr>
              <a:tblGrid>
                <a:gridCol w="899296">
                  <a:extLst>
                    <a:ext uri="{9D8B030D-6E8A-4147-A177-3AD203B41FA5}">
                      <a16:colId xmlns:a16="http://schemas.microsoft.com/office/drawing/2014/main" val="1067420355"/>
                    </a:ext>
                  </a:extLst>
                </a:gridCol>
                <a:gridCol w="1004125">
                  <a:extLst>
                    <a:ext uri="{9D8B030D-6E8A-4147-A177-3AD203B41FA5}">
                      <a16:colId xmlns:a16="http://schemas.microsoft.com/office/drawing/2014/main" val="2336334751"/>
                    </a:ext>
                  </a:extLst>
                </a:gridCol>
                <a:gridCol w="1034099">
                  <a:extLst>
                    <a:ext uri="{9D8B030D-6E8A-4147-A177-3AD203B41FA5}">
                      <a16:colId xmlns:a16="http://schemas.microsoft.com/office/drawing/2014/main" val="2085822831"/>
                    </a:ext>
                  </a:extLst>
                </a:gridCol>
                <a:gridCol w="2008168">
                  <a:extLst>
                    <a:ext uri="{9D8B030D-6E8A-4147-A177-3AD203B41FA5}">
                      <a16:colId xmlns:a16="http://schemas.microsoft.com/office/drawing/2014/main" val="4114583887"/>
                    </a:ext>
                  </a:extLst>
                </a:gridCol>
              </a:tblGrid>
              <a:tr h="370840">
                <a:tc>
                  <a:txBody>
                    <a:bodyPr/>
                    <a:lstStyle/>
                    <a:p>
                      <a:pPr algn="ctr"/>
                      <a:r>
                        <a:rPr lang="en-US" altLang="zh-CN" dirty="0"/>
                        <a:t>X</a:t>
                      </a:r>
                      <a:endParaRPr lang="zh-CN" altLang="en-US" dirty="0"/>
                    </a:p>
                  </a:txBody>
                  <a:tcPr/>
                </a:tc>
                <a:tc>
                  <a:txBody>
                    <a:bodyPr/>
                    <a:lstStyle/>
                    <a:p>
                      <a:pPr algn="ctr"/>
                      <a:r>
                        <a:rPr lang="en-US" altLang="zh-CN" dirty="0"/>
                        <a:t>Y</a:t>
                      </a:r>
                      <a:endParaRPr lang="zh-CN" altLang="en-US" dirty="0"/>
                    </a:p>
                  </a:txBody>
                  <a:tcPr/>
                </a:tc>
                <a:tc>
                  <a:txBody>
                    <a:bodyPr/>
                    <a:lstStyle/>
                    <a:p>
                      <a:pPr algn="ctr"/>
                      <a:r>
                        <a:rPr lang="en-US" altLang="zh-CN" dirty="0"/>
                        <a:t>Z</a:t>
                      </a:r>
                      <a:endParaRPr lang="zh-CN" altLang="en-US" dirty="0"/>
                    </a:p>
                  </a:txBody>
                  <a:tcPr/>
                </a:tc>
                <a:tc>
                  <a:txBody>
                    <a:bodyPr/>
                    <a:lstStyle/>
                    <a:p>
                      <a:pPr algn="ctr"/>
                      <a:r>
                        <a:rPr lang="zh-CN" altLang="en-US" dirty="0"/>
                        <a:t>占总数的比例</a:t>
                      </a:r>
                    </a:p>
                  </a:txBody>
                  <a:tcPr/>
                </a:tc>
                <a:extLst>
                  <a:ext uri="{0D108BD9-81ED-4DB2-BD59-A6C34878D82A}">
                    <a16:rowId xmlns:a16="http://schemas.microsoft.com/office/drawing/2014/main" val="4237367829"/>
                  </a:ext>
                </a:extLst>
              </a:tr>
              <a:tr h="370840">
                <a:tc>
                  <a:txBody>
                    <a:bodyPr/>
                    <a:lstStyle/>
                    <a:p>
                      <a:pPr algn="ctr"/>
                      <a:r>
                        <a:rPr lang="en-US" altLang="zh-CN" dirty="0"/>
                        <a:t>1</a:t>
                      </a:r>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0.116</a:t>
                      </a:r>
                      <a:endParaRPr lang="zh-CN" altLang="en-US" dirty="0"/>
                    </a:p>
                  </a:txBody>
                  <a:tcPr/>
                </a:tc>
                <a:extLst>
                  <a:ext uri="{0D108BD9-81ED-4DB2-BD59-A6C34878D82A}">
                    <a16:rowId xmlns:a16="http://schemas.microsoft.com/office/drawing/2014/main" val="356283997"/>
                  </a:ext>
                </a:extLst>
              </a:tr>
              <a:tr h="370840">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0.274</a:t>
                      </a:r>
                      <a:endParaRPr lang="zh-CN" altLang="en-US" dirty="0"/>
                    </a:p>
                  </a:txBody>
                  <a:tcPr/>
                </a:tc>
                <a:extLst>
                  <a:ext uri="{0D108BD9-81ED-4DB2-BD59-A6C34878D82A}">
                    <a16:rowId xmlns:a16="http://schemas.microsoft.com/office/drawing/2014/main" val="3510088322"/>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0.01</a:t>
                      </a:r>
                      <a:endParaRPr lang="zh-CN" altLang="en-US" dirty="0"/>
                    </a:p>
                  </a:txBody>
                  <a:tcPr anchor="ctr"/>
                </a:tc>
                <a:extLst>
                  <a:ext uri="{0D108BD9-81ED-4DB2-BD59-A6C34878D82A}">
                    <a16:rowId xmlns:a16="http://schemas.microsoft.com/office/drawing/2014/main" val="3248782323"/>
                  </a:ext>
                </a:extLst>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0.101</a:t>
                      </a:r>
                      <a:endParaRPr lang="zh-CN" altLang="en-US" dirty="0"/>
                    </a:p>
                  </a:txBody>
                  <a:tcPr/>
                </a:tc>
                <a:extLst>
                  <a:ext uri="{0D108BD9-81ED-4DB2-BD59-A6C34878D82A}">
                    <a16:rowId xmlns:a16="http://schemas.microsoft.com/office/drawing/2014/main" val="820357813"/>
                  </a:ext>
                </a:extLst>
              </a:tr>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0.334</a:t>
                      </a:r>
                      <a:endParaRPr lang="zh-CN" altLang="en-US" dirty="0"/>
                    </a:p>
                  </a:txBody>
                  <a:tcPr/>
                </a:tc>
                <a:extLst>
                  <a:ext uri="{0D108BD9-81ED-4DB2-BD59-A6C34878D82A}">
                    <a16:rowId xmlns:a16="http://schemas.microsoft.com/office/drawing/2014/main" val="62712061"/>
                  </a:ext>
                </a:extLst>
              </a:tr>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0.079</a:t>
                      </a:r>
                      <a:endParaRPr lang="zh-CN" altLang="en-US" dirty="0"/>
                    </a:p>
                  </a:txBody>
                  <a:tcPr/>
                </a:tc>
                <a:extLst>
                  <a:ext uri="{0D108BD9-81ED-4DB2-BD59-A6C34878D82A}">
                    <a16:rowId xmlns:a16="http://schemas.microsoft.com/office/drawing/2014/main" val="558384200"/>
                  </a:ext>
                </a:extLst>
              </a:tr>
              <a:tr h="370840">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0.051</a:t>
                      </a:r>
                      <a:endParaRPr lang="zh-CN" altLang="en-US" dirty="0"/>
                    </a:p>
                  </a:txBody>
                  <a:tcPr/>
                </a:tc>
                <a:extLst>
                  <a:ext uri="{0D108BD9-81ED-4DB2-BD59-A6C34878D82A}">
                    <a16:rowId xmlns:a16="http://schemas.microsoft.com/office/drawing/2014/main" val="2251211643"/>
                  </a:ext>
                </a:extLst>
              </a:tr>
              <a:tr h="370840">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0.036</a:t>
                      </a:r>
                      <a:endParaRPr lang="zh-CN" altLang="en-US" dirty="0"/>
                    </a:p>
                  </a:txBody>
                  <a:tcPr/>
                </a:tc>
                <a:extLst>
                  <a:ext uri="{0D108BD9-81ED-4DB2-BD59-A6C34878D82A}">
                    <a16:rowId xmlns:a16="http://schemas.microsoft.com/office/drawing/2014/main" val="1110162764"/>
                  </a:ext>
                </a:extLst>
              </a:tr>
            </a:tbl>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67E230C-48A6-AC1B-4932-9B5D378F743A}"/>
                  </a:ext>
                </a:extLst>
              </p:cNvPr>
              <p:cNvSpPr txBox="1"/>
              <p:nvPr/>
            </p:nvSpPr>
            <p:spPr>
              <a:xfrm>
                <a:off x="3706479" y="1350947"/>
                <a:ext cx="8313224" cy="1377621"/>
              </a:xfrm>
              <a:prstGeom prst="rect">
                <a:avLst/>
              </a:prstGeom>
              <a:noFill/>
            </p:spPr>
            <p:txBody>
              <a:bodyPr wrap="square">
                <a:spAutoFit/>
              </a:bodyPr>
              <a:lstStyle/>
              <a:p>
                <a:pPr>
                  <a:lnSpc>
                    <a:spcPts val="5000"/>
                  </a:lnSpc>
                </a:pPr>
                <a14:m>
                  <m:oMath xmlns:m="http://schemas.openxmlformats.org/officeDocument/2006/math">
                    <m:r>
                      <a:rPr lang="en-US" altLang="zh-CN" sz="3200" b="1" i="1" smtClean="0">
                        <a:solidFill>
                          <a:srgbClr val="C00000"/>
                        </a:solidFill>
                        <a:latin typeface="Cambria Math" panose="02040503050406030204" pitchFamily="18" charset="0"/>
                      </a:rPr>
                      <m:t>𝑷</m:t>
                    </m:r>
                    <m:r>
                      <a:rPr lang="en-US" altLang="zh-CN" sz="3200" b="1" i="1" smtClean="0">
                        <a:solidFill>
                          <a:srgbClr val="C00000"/>
                        </a:solidFill>
                        <a:latin typeface="Cambria Math" panose="02040503050406030204" pitchFamily="18" charset="0"/>
                      </a:rPr>
                      <m:t> </m:t>
                    </m:r>
                    <m:d>
                      <m:dPr>
                        <m:endChr m:val="|"/>
                        <m:ctrlPr>
                          <a:rPr lang="en-US" altLang="zh-CN" sz="3200" b="1" i="1">
                            <a:solidFill>
                              <a:srgbClr val="C00000"/>
                            </a:solidFill>
                            <a:latin typeface="Cambria Math" panose="02040503050406030204" pitchFamily="18" charset="0"/>
                          </a:rPr>
                        </m:ctrlPr>
                      </m:dPr>
                      <m:e>
                        <m:r>
                          <a:rPr lang="en-US" altLang="zh-CN" sz="3200" b="1" i="1">
                            <a:solidFill>
                              <a:srgbClr val="C00000"/>
                            </a:solidFill>
                            <a:latin typeface="Cambria Math" panose="02040503050406030204" pitchFamily="18" charset="0"/>
                          </a:rPr>
                          <m:t>𝒀</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𝒚</m:t>
                        </m:r>
                      </m:e>
                    </m:d>
                    <m:r>
                      <a:rPr lang="en-US" altLang="zh-CN" sz="3200" b="1" i="1">
                        <a:solidFill>
                          <a:srgbClr val="C00000"/>
                        </a:solidFill>
                        <a:latin typeface="Cambria Math" panose="02040503050406030204" pitchFamily="18" charset="0"/>
                      </a:rPr>
                      <m:t> </m:t>
                    </m:r>
                    <m:r>
                      <a:rPr lang="en-US" altLang="zh-CN" sz="3200" b="1" i="1">
                        <a:solidFill>
                          <a:srgbClr val="C00000"/>
                        </a:solidFill>
                        <a:latin typeface="Cambria Math" panose="02040503050406030204" pitchFamily="18" charset="0"/>
                      </a:rPr>
                      <m:t>𝒅𝒐</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𝑿</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𝒙</m:t>
                    </m:r>
                    <m:r>
                      <a:rPr lang="en-US" altLang="zh-CN" sz="3200" b="1" i="1">
                        <a:solidFill>
                          <a:srgbClr val="C00000"/>
                        </a:solidFill>
                        <a:latin typeface="Cambria Math" panose="02040503050406030204" pitchFamily="18" charset="0"/>
                      </a:rPr>
                      <m:t>))</m:t>
                    </m:r>
                  </m:oMath>
                </a14:m>
                <a:r>
                  <a:rPr lang="en-US" altLang="zh-CN" sz="3200" b="1" dirty="0">
                    <a:solidFill>
                      <a:srgbClr val="C00000"/>
                    </a:solidFill>
                  </a:rPr>
                  <a:t> =</a:t>
                </a:r>
                <a14:m>
                  <m:oMath xmlns:m="http://schemas.openxmlformats.org/officeDocument/2006/math">
                    <m:nary>
                      <m:naryPr>
                        <m:chr m:val="∑"/>
                        <m:supHide m:val="on"/>
                        <m:ctrlPr>
                          <a:rPr lang="en-US" altLang="zh-CN" sz="3200" b="1" i="1" dirty="0" smtClean="0">
                            <a:solidFill>
                              <a:srgbClr val="C00000"/>
                            </a:solidFill>
                            <a:latin typeface="Cambria Math" panose="02040503050406030204" pitchFamily="18" charset="0"/>
                          </a:rPr>
                        </m:ctrlPr>
                      </m:naryPr>
                      <m:sub>
                        <m:r>
                          <m:rPr>
                            <m:sty m:val="p"/>
                            <m:brk m:alnAt="7"/>
                          </m:rPr>
                          <a:rPr lang="en-US" altLang="zh-CN" sz="3200" b="1" i="1" dirty="0">
                            <a:solidFill>
                              <a:srgbClr val="C00000"/>
                            </a:solidFill>
                            <a:latin typeface="Cambria Math" panose="02040503050406030204" pitchFamily="18" charset="0"/>
                          </a:rPr>
                          <m:t>z</m:t>
                        </m:r>
                      </m:sub>
                      <m:sup/>
                      <m:e>
                        <m:f>
                          <m:fPr>
                            <m:ctrlPr>
                              <a:rPr lang="en-US" altLang="zh-CN" sz="3200" b="1" i="1" dirty="0" smtClean="0">
                                <a:solidFill>
                                  <a:srgbClr val="C00000"/>
                                </a:solidFill>
                                <a:latin typeface="Cambria Math" panose="02040503050406030204" pitchFamily="18" charset="0"/>
                              </a:rPr>
                            </m:ctrlPr>
                          </m:fPr>
                          <m:num>
                            <m:r>
                              <a:rPr lang="en-US" altLang="zh-CN" sz="3200" b="1" i="1" dirty="0" smtClean="0">
                                <a:solidFill>
                                  <a:srgbClr val="C00000"/>
                                </a:solidFill>
                                <a:latin typeface="Cambria Math" panose="02040503050406030204" pitchFamily="18" charset="0"/>
                              </a:rPr>
                              <m:t>𝑷</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𝒀</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𝒚</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𝑿</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𝒙</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𝒁</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𝒛</m:t>
                            </m:r>
                            <m:r>
                              <a:rPr lang="en-US" altLang="zh-CN" sz="3200" b="1" i="1" dirty="0" smtClean="0">
                                <a:solidFill>
                                  <a:srgbClr val="C00000"/>
                                </a:solidFill>
                                <a:latin typeface="Cambria Math" panose="02040503050406030204" pitchFamily="18" charset="0"/>
                              </a:rPr>
                              <m:t>)</m:t>
                            </m:r>
                          </m:num>
                          <m:den>
                            <m:r>
                              <a:rPr lang="en-US" altLang="zh-CN" sz="3200" b="1" i="1" dirty="0" smtClean="0">
                                <a:solidFill>
                                  <a:srgbClr val="C00000"/>
                                </a:solidFill>
                                <a:latin typeface="Cambria Math" panose="02040503050406030204" pitchFamily="18" charset="0"/>
                              </a:rPr>
                              <m:t>𝑷</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𝑿</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𝒙</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𝒁</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𝒛</m:t>
                            </m:r>
                            <m:r>
                              <a:rPr lang="en-US" altLang="zh-CN" sz="3200" b="1" i="1" dirty="0" smtClean="0">
                                <a:solidFill>
                                  <a:srgbClr val="C00000"/>
                                </a:solidFill>
                                <a:latin typeface="Cambria Math" panose="02040503050406030204" pitchFamily="18" charset="0"/>
                              </a:rPr>
                              <m:t>)</m:t>
                            </m:r>
                          </m:den>
                        </m:f>
                      </m:e>
                    </m:nary>
                  </m:oMath>
                </a14:m>
                <a:endParaRPr lang="en-US" altLang="zh-CN" sz="3200" b="1" dirty="0">
                  <a:solidFill>
                    <a:schemeClr val="tx1"/>
                  </a:solidFill>
                </a:endParaRPr>
              </a:p>
              <a:p>
                <a:pPr>
                  <a:lnSpc>
                    <a:spcPts val="5000"/>
                  </a:lnSpc>
                </a:pPr>
                <a14:m>
                  <m:oMath xmlns:m="http://schemas.openxmlformats.org/officeDocument/2006/math">
                    <m:r>
                      <a:rPr lang="en-US" altLang="zh-CN" b="1" i="1" smtClean="0">
                        <a:solidFill>
                          <a:schemeClr val="tx1"/>
                        </a:solidFill>
                        <a:latin typeface="Cambria Math" panose="02040503050406030204" pitchFamily="18" charset="0"/>
                      </a:rPr>
                      <m:t>𝑷</m:t>
                    </m:r>
                    <m:r>
                      <a:rPr lang="en-US" altLang="zh-CN" b="1" i="1" smtClean="0">
                        <a:solidFill>
                          <a:schemeClr val="tx1"/>
                        </a:solidFill>
                        <a:latin typeface="Cambria Math" panose="02040503050406030204" pitchFamily="18" charset="0"/>
                      </a:rPr>
                      <m:t> </m:t>
                    </m:r>
                    <m:d>
                      <m:dPr>
                        <m:endChr m:val="|"/>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𝒀</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𝒚</m:t>
                        </m:r>
                      </m:e>
                    </m:d>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𝒅𝒐</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𝑿</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𝒙</m:t>
                    </m:r>
                    <m:r>
                      <a:rPr lang="en-US" altLang="zh-CN" b="1" i="1" smtClean="0">
                        <a:solidFill>
                          <a:schemeClr val="tx1"/>
                        </a:solidFill>
                        <a:latin typeface="Cambria Math" panose="02040503050406030204" pitchFamily="18" charset="0"/>
                      </a:rPr>
                      <m:t>))</m:t>
                    </m:r>
                  </m:oMath>
                </a14:m>
                <a:r>
                  <a:rPr lang="en-US" altLang="zh-CN" b="1" dirty="0">
                    <a:solidFill>
                      <a:schemeClr val="tx1"/>
                    </a:solidFill>
                  </a:rPr>
                  <a:t> =</a:t>
                </a:r>
                <a14:m>
                  <m:oMath xmlns:m="http://schemas.openxmlformats.org/officeDocument/2006/math">
                    <m:f>
                      <m:fPr>
                        <m:ctrlPr>
                          <a:rPr lang="en-US" altLang="zh-CN" sz="2400" b="1" i="1" dirty="0" smtClean="0">
                            <a:solidFill>
                              <a:schemeClr val="tx1"/>
                            </a:solidFill>
                            <a:latin typeface="Cambria Math" panose="02040503050406030204" pitchFamily="18" charset="0"/>
                          </a:rPr>
                        </m:ctrlPr>
                      </m:fPr>
                      <m:num>
                        <m:nary>
                          <m:naryPr>
                            <m:chr m:val="∑"/>
                            <m:supHide m:val="on"/>
                            <m:ctrlPr>
                              <a:rPr lang="en-US" altLang="zh-CN" sz="2400" b="1" i="1">
                                <a:solidFill>
                                  <a:schemeClr val="tx1"/>
                                </a:solidFill>
                                <a:latin typeface="Cambria Math" panose="02040503050406030204" pitchFamily="18" charset="0"/>
                              </a:rPr>
                            </m:ctrlPr>
                          </m:naryPr>
                          <m:sub>
                            <m:r>
                              <m:rPr>
                                <m:brk m:alnAt="7"/>
                              </m:rPr>
                              <a:rPr lang="en-US" altLang="zh-CN" sz="2400" b="1" i="1">
                                <a:solidFill>
                                  <a:schemeClr val="tx1"/>
                                </a:solidFill>
                                <a:latin typeface="Cambria Math" panose="02040503050406030204" pitchFamily="18" charset="0"/>
                              </a:rPr>
                              <m:t>𝒛</m:t>
                            </m:r>
                          </m:sub>
                          <m:sup/>
                          <m:e>
                            <m:r>
                              <a:rPr lang="en-US" altLang="zh-CN" sz="2400" b="1" i="1">
                                <a:solidFill>
                                  <a:schemeClr val="tx1"/>
                                </a:solidFill>
                                <a:latin typeface="Cambria Math" panose="02040503050406030204" pitchFamily="18" charset="0"/>
                              </a:rPr>
                              <m:t>𝑷</m:t>
                            </m:r>
                            <m:r>
                              <a:rPr lang="en-US" altLang="zh-CN" sz="2400" b="1" i="1">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𝒁</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𝒛</m:t>
                            </m:r>
                            <m:r>
                              <a:rPr lang="en-US" altLang="zh-CN" sz="2400" b="1" i="1">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P</m:t>
                            </m:r>
                            <m:r>
                              <a:rPr lang="en-US" altLang="zh-CN" sz="2400" b="1" i="1">
                                <a:solidFill>
                                  <a:schemeClr val="tx1"/>
                                </a:solidFill>
                                <a:latin typeface="Cambria Math" panose="02040503050406030204" pitchFamily="18" charset="0"/>
                              </a:rPr>
                              <m:t> </m:t>
                            </m:r>
                            <m:r>
                              <a:rPr lang="en-US" altLang="zh-CN" sz="2400" b="1" i="1" baseline="-2500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Z</m:t>
                            </m:r>
                            <m:r>
                              <m:rPr>
                                <m:nor/>
                              </m:rPr>
                              <a:rPr lang="en-US" altLang="zh-CN" sz="2400" b="1" i="1" dirty="0">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z</m:t>
                            </m:r>
                            <m:r>
                              <m:rPr>
                                <m:nor/>
                              </m:rPr>
                              <a:rPr lang="en-US" altLang="zh-CN" sz="2400" b="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𝑷</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𝒀</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𝒚</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𝑿</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𝒙</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𝒁</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𝒛</m:t>
                            </m:r>
                            <m:r>
                              <a:rPr lang="en-US" altLang="zh-CN" sz="2400" b="1" i="1" dirty="0">
                                <a:solidFill>
                                  <a:schemeClr val="tx1"/>
                                </a:solidFill>
                                <a:latin typeface="Cambria Math" panose="02040503050406030204" pitchFamily="18" charset="0"/>
                              </a:rPr>
                              <m:t>)</m:t>
                            </m:r>
                          </m:e>
                        </m:nary>
                      </m:num>
                      <m:den>
                        <m:r>
                          <a:rPr lang="en-US" altLang="zh-CN" sz="2400" b="1" i="1" dirty="0">
                            <a:solidFill>
                              <a:schemeClr val="tx1"/>
                            </a:solidFill>
                            <a:latin typeface="Cambria Math" panose="02040503050406030204" pitchFamily="18" charset="0"/>
                          </a:rPr>
                          <m:t>𝑷</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𝒀</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𝒚</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𝑿</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𝒙</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𝒁</m:t>
                        </m:r>
                        <m:r>
                          <a:rPr lang="en-US" altLang="zh-CN" sz="2400" b="1" i="1" dirty="0">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𝒛</m:t>
                        </m:r>
                        <m:r>
                          <a:rPr lang="en-US" altLang="zh-CN" sz="2400" b="1" i="1" dirty="0" smtClean="0">
                            <a:solidFill>
                              <a:schemeClr val="tx1"/>
                            </a:solidFill>
                            <a:latin typeface="Cambria Math" panose="02040503050406030204" pitchFamily="18" charset="0"/>
                          </a:rPr>
                          <m:t>)</m:t>
                        </m:r>
                      </m:den>
                    </m:f>
                  </m:oMath>
                </a14:m>
                <a:endParaRPr lang="zh-CN" altLang="en-US" dirty="0">
                  <a:solidFill>
                    <a:schemeClr val="tx1"/>
                  </a:solidFill>
                </a:endParaRPr>
              </a:p>
            </p:txBody>
          </p:sp>
        </mc:Choice>
        <mc:Fallback xmlns="">
          <p:sp>
            <p:nvSpPr>
              <p:cNvPr id="6" name="文本框 5">
                <a:extLst>
                  <a:ext uri="{FF2B5EF4-FFF2-40B4-BE49-F238E27FC236}">
                    <a16:creationId xmlns:a16="http://schemas.microsoft.com/office/drawing/2014/main" id="{967E230C-48A6-AC1B-4932-9B5D378F743A}"/>
                  </a:ext>
                </a:extLst>
              </p:cNvPr>
              <p:cNvSpPr txBox="1">
                <a:spLocks noRot="1" noChangeAspect="1" noMove="1" noResize="1" noEditPoints="1" noAdjustHandles="1" noChangeArrowheads="1" noChangeShapeType="1" noTextEdit="1"/>
              </p:cNvSpPr>
              <p:nvPr/>
            </p:nvSpPr>
            <p:spPr>
              <a:xfrm>
                <a:off x="3706479" y="1350947"/>
                <a:ext cx="8313224" cy="1377621"/>
              </a:xfrm>
              <a:prstGeom prst="rect">
                <a:avLst/>
              </a:prstGeom>
              <a:blipFill>
                <a:blip r:embed="rId4"/>
                <a:stretch>
                  <a:fillRect t="-398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35F31233-DFD8-2F6F-214C-39AE40CD9E32}"/>
              </a:ext>
            </a:extLst>
          </p:cNvPr>
          <p:cNvSpPr/>
          <p:nvPr/>
        </p:nvSpPr>
        <p:spPr>
          <a:xfrm>
            <a:off x="212117" y="3194845"/>
            <a:ext cx="5715772" cy="14638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hlinkClick r:id="rId5" action="ppaction://hlinksldjump"/>
            <a:extLst>
              <a:ext uri="{FF2B5EF4-FFF2-40B4-BE49-F238E27FC236}">
                <a16:creationId xmlns:a16="http://schemas.microsoft.com/office/drawing/2014/main" id="{B4569D4E-BD0B-CF2A-A7FB-8F6751BB993F}"/>
              </a:ext>
            </a:extLst>
          </p:cNvPr>
          <p:cNvSpPr txBox="1"/>
          <p:nvPr/>
        </p:nvSpPr>
        <p:spPr>
          <a:xfrm>
            <a:off x="1728008" y="6293156"/>
            <a:ext cx="2858475"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辛普森悖论</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联合概率分布</a:t>
            </a:r>
          </a:p>
        </p:txBody>
      </p:sp>
      <p:sp>
        <p:nvSpPr>
          <p:cNvPr id="2" name="对话气泡: 椭圆形 1">
            <a:extLst>
              <a:ext uri="{FF2B5EF4-FFF2-40B4-BE49-F238E27FC236}">
                <a16:creationId xmlns:a16="http://schemas.microsoft.com/office/drawing/2014/main" id="{406CBE2D-9D78-4354-6933-37815D1142E5}"/>
              </a:ext>
            </a:extLst>
          </p:cNvPr>
          <p:cNvSpPr/>
          <p:nvPr/>
        </p:nvSpPr>
        <p:spPr>
          <a:xfrm flipH="1" flipV="1">
            <a:off x="58775" y="1338869"/>
            <a:ext cx="3483085" cy="1122743"/>
          </a:xfrm>
          <a:prstGeom prst="wedgeEllipseCallout">
            <a:avLst>
              <a:gd name="adj1" fmla="val -34331"/>
              <a:gd name="adj2" fmla="val -7230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11585F-037D-3068-304F-0DF4026C625F}"/>
              </a:ext>
            </a:extLst>
          </p:cNvPr>
          <p:cNvSpPr txBox="1"/>
          <p:nvPr/>
        </p:nvSpPr>
        <p:spPr>
          <a:xfrm>
            <a:off x="475255" y="1438576"/>
            <a:ext cx="2796424"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避免因为协变量</a:t>
            </a:r>
            <a:r>
              <a:rPr lang="en-US" altLang="zh-CN"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概率计算量过大或难以获取的问题，</a:t>
            </a:r>
            <a:r>
              <a:rPr lang="zh-CN" altLang="en-US" b="1" dirty="0">
                <a:solidFill>
                  <a:srgbClr val="C00000"/>
                </a:solidFill>
                <a:latin typeface="Times New Roman" panose="02020603050405020304" pitchFamily="18" charset="0"/>
                <a:cs typeface="Times New Roman" panose="02020603050405020304" pitchFamily="18" charset="0"/>
              </a:rPr>
              <a:t>简化运算</a:t>
            </a:r>
            <a:endParaRPr lang="zh-CN" altLang="en-US" b="1" dirty="0">
              <a:solidFill>
                <a:srgbClr val="C00000"/>
              </a:solidFill>
            </a:endParaRPr>
          </a:p>
        </p:txBody>
      </p:sp>
      <p:grpSp>
        <p:nvGrpSpPr>
          <p:cNvPr id="18" name="组合 17">
            <a:extLst>
              <a:ext uri="{FF2B5EF4-FFF2-40B4-BE49-F238E27FC236}">
                <a16:creationId xmlns:a16="http://schemas.microsoft.com/office/drawing/2014/main" id="{62C03DED-91F3-082A-10D4-5F4B20A93419}"/>
              </a:ext>
            </a:extLst>
          </p:cNvPr>
          <p:cNvGrpSpPr/>
          <p:nvPr/>
        </p:nvGrpSpPr>
        <p:grpSpPr>
          <a:xfrm>
            <a:off x="6106867" y="2731211"/>
            <a:ext cx="5468164" cy="2332818"/>
            <a:chOff x="6096000" y="2529711"/>
            <a:chExt cx="5468164" cy="2332818"/>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DE662BD-EFF8-2C1E-543E-4502B97E5DB2}"/>
                    </a:ext>
                  </a:extLst>
                </p:cNvPr>
                <p:cNvSpPr txBox="1"/>
                <p:nvPr/>
              </p:nvSpPr>
              <p:spPr>
                <a:xfrm>
                  <a:off x="6096000" y="2529711"/>
                  <a:ext cx="5468164" cy="2332818"/>
                </a:xfrm>
                <a:prstGeom prst="rect">
                  <a:avLst/>
                </a:prstGeom>
                <a:noFill/>
              </p:spPr>
              <p:txBody>
                <a:bodyPr wrap="none" rtlCol="0">
                  <a:spAutoFit/>
                </a:bodyPr>
                <a:lstStyle/>
                <a:p>
                  <a:pPr>
                    <a:lnSpc>
                      <a:spcPct val="150000"/>
                    </a:lnSpc>
                  </a:pPr>
                  <a:r>
                    <a:rPr lang="en-US" altLang="zh-CN" sz="2000" b="1" dirty="0">
                      <a:latin typeface="Cambria Math" panose="02040503050406030204" pitchFamily="18" charset="0"/>
                    </a:rPr>
                    <a:t>P(Y=1|do(X=1)) =</a:t>
                  </a:r>
                  <a:r>
                    <a:rPr lang="en-US" altLang="zh-CN" sz="2000" b="1" dirty="0">
                      <a:solidFill>
                        <a:schemeClr val="tx1"/>
                      </a:solidFill>
                    </a:rPr>
                    <a:t> </a:t>
                  </a:r>
                  <a14:m>
                    <m:oMath xmlns:m="http://schemas.openxmlformats.org/officeDocument/2006/math">
                      <m:nary>
                        <m:naryPr>
                          <m:chr m:val="∑"/>
                          <m:supHide m:val="on"/>
                          <m:ctrlPr>
                            <a:rPr lang="en-US" altLang="zh-CN" sz="2000" b="1" i="1" dirty="0" smtClean="0">
                              <a:solidFill>
                                <a:schemeClr val="tx1"/>
                              </a:solidFill>
                              <a:latin typeface="Cambria Math" panose="02040503050406030204" pitchFamily="18" charset="0"/>
                            </a:rPr>
                          </m:ctrlPr>
                        </m:naryPr>
                        <m:sub>
                          <m:r>
                            <m:rPr>
                              <m:sty m:val="p"/>
                              <m:brk m:alnAt="7"/>
                            </m:rPr>
                            <a:rPr lang="en-US" altLang="zh-CN" sz="2000" b="1" i="1" dirty="0">
                              <a:solidFill>
                                <a:schemeClr val="tx1"/>
                              </a:solidFill>
                              <a:latin typeface="Cambria Math" panose="02040503050406030204" pitchFamily="18" charset="0"/>
                            </a:rPr>
                            <m:t>z</m:t>
                          </m:r>
                        </m:sub>
                        <m:sup/>
                        <m:e>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den>
                          </m:f>
                        </m:e>
                      </m:nary>
                    </m:oMath>
                  </a14:m>
                  <a:r>
                    <a:rPr lang="en-US" altLang="zh-CN" sz="2000" b="1" dirty="0">
                      <a:latin typeface="Cambria Math" panose="02040503050406030204" pitchFamily="18" charset="0"/>
                    </a:rPr>
                    <a:t> </a:t>
                  </a:r>
                </a:p>
                <a:p>
                  <a:pPr>
                    <a:lnSpc>
                      <a:spcPct val="150000"/>
                    </a:lnSpc>
                  </a:pPr>
                  <a:r>
                    <a:rPr lang="en-US" altLang="zh-CN" sz="2000" b="1" dirty="0">
                      <a:latin typeface="Cambria Math" panose="02040503050406030204" pitchFamily="18" charset="0"/>
                    </a:rPr>
                    <a:t>	         =</a:t>
                  </a:r>
                  <a:r>
                    <a:rPr lang="en-US" altLang="zh-CN" sz="2000" b="1" dirty="0">
                      <a:solidFill>
                        <a:schemeClr val="tx1"/>
                      </a:solidFill>
                    </a:rPr>
                    <a:t> </a:t>
                  </a:r>
                  <a14:m>
                    <m:oMath xmlns:m="http://schemas.openxmlformats.org/officeDocument/2006/math">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den>
                      </m:f>
                    </m:oMath>
                  </a14:m>
                  <a:r>
                    <a:rPr lang="en-US" altLang="zh-CN" sz="2000" b="1" dirty="0">
                      <a:latin typeface="Cambria Math" panose="02040503050406030204" pitchFamily="18" charset="0"/>
                    </a:rPr>
                    <a:t>+</a:t>
                  </a:r>
                  <a:r>
                    <a:rPr lang="en-US" altLang="zh-CN" sz="2000" b="1" dirty="0"/>
                    <a:t> </a:t>
                  </a:r>
                  <a14:m>
                    <m:oMath xmlns:m="http://schemas.openxmlformats.org/officeDocument/2006/math">
                      <m:f>
                        <m:fPr>
                          <m:ctrlPr>
                            <a:rPr lang="en-US" altLang="zh-CN" sz="2000" b="1" i="1" dirty="0">
                              <a:latin typeface="Cambria Math" panose="02040503050406030204" pitchFamily="18" charset="0"/>
                            </a:rPr>
                          </m:ctrlPr>
                        </m:fPr>
                        <m:num>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𝒀</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num>
                        <m:den>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den>
                      </m:f>
                    </m:oMath>
                  </a14:m>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=0.116/0.247+0.274/0.769=0.828</a:t>
                  </a:r>
                </a:p>
                <a:p>
                  <a:endParaRPr lang="zh-CN" altLang="en-US" sz="2000" b="1" dirty="0">
                    <a:latin typeface="Cambria Math" panose="02040503050406030204" pitchFamily="18" charset="0"/>
                  </a:endParaRPr>
                </a:p>
              </p:txBody>
            </p:sp>
          </mc:Choice>
          <mc:Fallback xmlns="">
            <p:sp>
              <p:nvSpPr>
                <p:cNvPr id="10" name="文本框 9">
                  <a:extLst>
                    <a:ext uri="{FF2B5EF4-FFF2-40B4-BE49-F238E27FC236}">
                      <a16:creationId xmlns:a16="http://schemas.microsoft.com/office/drawing/2014/main" id="{0DE662BD-EFF8-2C1E-543E-4502B97E5DB2}"/>
                    </a:ext>
                  </a:extLst>
                </p:cNvPr>
                <p:cNvSpPr txBox="1">
                  <a:spLocks noRot="1" noChangeAspect="1" noMove="1" noResize="1" noEditPoints="1" noAdjustHandles="1" noChangeArrowheads="1" noChangeShapeType="1" noTextEdit="1"/>
                </p:cNvSpPr>
                <p:nvPr/>
              </p:nvSpPr>
              <p:spPr>
                <a:xfrm>
                  <a:off x="6096000" y="2529711"/>
                  <a:ext cx="5468164" cy="2332818"/>
                </a:xfrm>
                <a:prstGeom prst="rect">
                  <a:avLst/>
                </a:prstGeom>
                <a:blipFill>
                  <a:blip r:embed="rId6"/>
                  <a:stretch>
                    <a:fillRect l="-1226" r="-446"/>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E9183C1F-D8F7-73FD-1BFE-F783C5D0C636}"/>
                </a:ext>
              </a:extLst>
            </p:cNvPr>
            <p:cNvSpPr/>
            <p:nvPr/>
          </p:nvSpPr>
          <p:spPr>
            <a:xfrm>
              <a:off x="8436524" y="4025589"/>
              <a:ext cx="704753" cy="532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F9479DA-6F6B-E525-73BF-76FB991E16BF}"/>
                </a:ext>
              </a:extLst>
            </p:cNvPr>
            <p:cNvSpPr/>
            <p:nvPr/>
          </p:nvSpPr>
          <p:spPr>
            <a:xfrm>
              <a:off x="9945289" y="4008212"/>
              <a:ext cx="704753" cy="5327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EA757E24-F340-D893-5344-FFA232A9247B}"/>
              </a:ext>
            </a:extLst>
          </p:cNvPr>
          <p:cNvGrpSpPr/>
          <p:nvPr/>
        </p:nvGrpSpPr>
        <p:grpSpPr>
          <a:xfrm>
            <a:off x="6165730" y="4675621"/>
            <a:ext cx="5328703" cy="2332818"/>
            <a:chOff x="6039434" y="4425784"/>
            <a:chExt cx="5328703" cy="2332818"/>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A874B3E-18E8-39F9-CC14-58C491DDBC80}"/>
                    </a:ext>
                  </a:extLst>
                </p:cNvPr>
                <p:cNvSpPr txBox="1"/>
                <p:nvPr/>
              </p:nvSpPr>
              <p:spPr>
                <a:xfrm>
                  <a:off x="6039434" y="4425784"/>
                  <a:ext cx="5328703" cy="2332818"/>
                </a:xfrm>
                <a:prstGeom prst="rect">
                  <a:avLst/>
                </a:prstGeom>
                <a:noFill/>
              </p:spPr>
              <p:txBody>
                <a:bodyPr wrap="none" rtlCol="0">
                  <a:spAutoFit/>
                </a:bodyPr>
                <a:lstStyle/>
                <a:p>
                  <a:pPr>
                    <a:lnSpc>
                      <a:spcPct val="150000"/>
                    </a:lnSpc>
                  </a:pPr>
                  <a:r>
                    <a:rPr lang="en-US" altLang="zh-CN" sz="2000" b="1" dirty="0">
                      <a:latin typeface="Cambria Math" panose="02040503050406030204" pitchFamily="18" charset="0"/>
                    </a:rPr>
                    <a:t>P(Y=1|do(X=0)) =</a:t>
                  </a:r>
                  <a:r>
                    <a:rPr lang="en-US" altLang="zh-CN" sz="2000" b="1" dirty="0">
                      <a:solidFill>
                        <a:schemeClr val="tx1"/>
                      </a:solidFill>
                    </a:rPr>
                    <a:t> </a:t>
                  </a:r>
                  <a14:m>
                    <m:oMath xmlns:m="http://schemas.openxmlformats.org/officeDocument/2006/math">
                      <m:nary>
                        <m:naryPr>
                          <m:chr m:val="∑"/>
                          <m:supHide m:val="on"/>
                          <m:ctrlPr>
                            <a:rPr lang="en-US" altLang="zh-CN" sz="2000" b="1" i="1" dirty="0" smtClean="0">
                              <a:solidFill>
                                <a:schemeClr val="tx1"/>
                              </a:solidFill>
                              <a:latin typeface="Cambria Math" panose="02040503050406030204" pitchFamily="18" charset="0"/>
                            </a:rPr>
                          </m:ctrlPr>
                        </m:naryPr>
                        <m:sub>
                          <m:r>
                            <m:rPr>
                              <m:sty m:val="p"/>
                              <m:brk m:alnAt="7"/>
                            </m:rPr>
                            <a:rPr lang="en-US" altLang="zh-CN" sz="2000" b="1" i="1" dirty="0">
                              <a:solidFill>
                                <a:schemeClr val="tx1"/>
                              </a:solidFill>
                              <a:latin typeface="Cambria Math" panose="02040503050406030204" pitchFamily="18" charset="0"/>
                            </a:rPr>
                            <m:t>z</m:t>
                          </m:r>
                        </m:sub>
                        <m:sup/>
                        <m:e>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den>
                          </m:f>
                        </m:e>
                      </m:nary>
                    </m:oMath>
                  </a14:m>
                  <a:r>
                    <a:rPr lang="en-US" altLang="zh-CN" sz="2000" b="1" dirty="0">
                      <a:latin typeface="Cambria Math" panose="02040503050406030204" pitchFamily="18" charset="0"/>
                    </a:rPr>
                    <a:t> </a:t>
                  </a:r>
                </a:p>
                <a:p>
                  <a:pPr>
                    <a:lnSpc>
                      <a:spcPct val="150000"/>
                    </a:lnSpc>
                  </a:pPr>
                  <a:r>
                    <a:rPr lang="en-US" altLang="zh-CN" sz="2000" b="1" dirty="0">
                      <a:latin typeface="Cambria Math" panose="02040503050406030204" pitchFamily="18" charset="0"/>
                    </a:rPr>
                    <a:t>	         =</a:t>
                  </a:r>
                  <a:r>
                    <a:rPr lang="en-US" altLang="zh-CN" sz="2000" b="1" dirty="0">
                      <a:solidFill>
                        <a:schemeClr val="tx1"/>
                      </a:solidFill>
                    </a:rPr>
                    <a:t> </a:t>
                  </a:r>
                  <a14:m>
                    <m:oMath xmlns:m="http://schemas.openxmlformats.org/officeDocument/2006/math">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den>
                      </m:f>
                    </m:oMath>
                  </a14:m>
                  <a:r>
                    <a:rPr lang="en-US" altLang="zh-CN" sz="2000" b="1" dirty="0">
                      <a:latin typeface="Cambria Math" panose="02040503050406030204" pitchFamily="18" charset="0"/>
                    </a:rPr>
                    <a:t>+</a:t>
                  </a:r>
                  <a:r>
                    <a:rPr lang="en-US" altLang="zh-CN" sz="2000" b="1" dirty="0"/>
                    <a:t> </a:t>
                  </a:r>
                  <a14:m>
                    <m:oMath xmlns:m="http://schemas.openxmlformats.org/officeDocument/2006/math">
                      <m:f>
                        <m:fPr>
                          <m:ctrlPr>
                            <a:rPr lang="en-US" altLang="zh-CN" sz="2000" b="1" i="1" dirty="0">
                              <a:latin typeface="Cambria Math" panose="02040503050406030204" pitchFamily="18" charset="0"/>
                            </a:rPr>
                          </m:ctrlPr>
                        </m:fPr>
                        <m:num>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𝒀</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num>
                        <m:den>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den>
                      </m:f>
                    </m:oMath>
                  </a14:m>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=0.01/0.247+0.101/0.769=0.172</a:t>
                  </a:r>
                </a:p>
                <a:p>
                  <a:endParaRPr lang="zh-CN" altLang="en-US" sz="2000" b="1" dirty="0">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8A874B3E-18E8-39F9-CC14-58C491DDBC80}"/>
                    </a:ext>
                  </a:extLst>
                </p:cNvPr>
                <p:cNvSpPr txBox="1">
                  <a:spLocks noRot="1" noChangeAspect="1" noMove="1" noResize="1" noEditPoints="1" noAdjustHandles="1" noChangeArrowheads="1" noChangeShapeType="1" noTextEdit="1"/>
                </p:cNvSpPr>
                <p:nvPr/>
              </p:nvSpPr>
              <p:spPr>
                <a:xfrm>
                  <a:off x="6039434" y="4425784"/>
                  <a:ext cx="5328703" cy="2332818"/>
                </a:xfrm>
                <a:prstGeom prst="rect">
                  <a:avLst/>
                </a:prstGeom>
                <a:blipFill>
                  <a:blip r:embed="rId7"/>
                  <a:stretch>
                    <a:fillRect l="-1143" r="-571"/>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B8C5A3D7-A0A3-92BA-BF63-B311DFF32FB4}"/>
                </a:ext>
              </a:extLst>
            </p:cNvPr>
            <p:cNvSpPr/>
            <p:nvPr/>
          </p:nvSpPr>
          <p:spPr>
            <a:xfrm>
              <a:off x="8215567" y="5896678"/>
              <a:ext cx="704753" cy="532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59D765F-2415-ADB3-7D58-1B5C4F195623}"/>
                </a:ext>
              </a:extLst>
            </p:cNvPr>
            <p:cNvSpPr/>
            <p:nvPr/>
          </p:nvSpPr>
          <p:spPr>
            <a:xfrm>
              <a:off x="9791852" y="5896677"/>
              <a:ext cx="704753" cy="5327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93256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中介</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 name="组合 1">
            <a:extLst>
              <a:ext uri="{FF2B5EF4-FFF2-40B4-BE49-F238E27FC236}">
                <a16:creationId xmlns:a16="http://schemas.microsoft.com/office/drawing/2014/main" id="{AD6A894C-DE58-D55B-100F-BB2A7AEB97B6}"/>
              </a:ext>
            </a:extLst>
          </p:cNvPr>
          <p:cNvGrpSpPr/>
          <p:nvPr/>
        </p:nvGrpSpPr>
        <p:grpSpPr>
          <a:xfrm>
            <a:off x="542975" y="3724961"/>
            <a:ext cx="3702015" cy="2073532"/>
            <a:chOff x="582307" y="2173704"/>
            <a:chExt cx="3882882" cy="2067730"/>
          </a:xfrm>
        </p:grpSpPr>
        <p:grpSp>
          <p:nvGrpSpPr>
            <p:cNvPr id="4" name="组合 3">
              <a:extLst>
                <a:ext uri="{FF2B5EF4-FFF2-40B4-BE49-F238E27FC236}">
                  <a16:creationId xmlns:a16="http://schemas.microsoft.com/office/drawing/2014/main" id="{4EBE0C33-01EF-F2C7-2CC6-B432C90D53D8}"/>
                </a:ext>
              </a:extLst>
            </p:cNvPr>
            <p:cNvGrpSpPr/>
            <p:nvPr/>
          </p:nvGrpSpPr>
          <p:grpSpPr>
            <a:xfrm>
              <a:off x="582307" y="2173704"/>
              <a:ext cx="3882882" cy="2067730"/>
              <a:chOff x="413137" y="2300449"/>
              <a:chExt cx="3882882" cy="2067730"/>
            </a:xfrm>
          </p:grpSpPr>
          <p:grpSp>
            <p:nvGrpSpPr>
              <p:cNvPr id="6" name="组合 5">
                <a:extLst>
                  <a:ext uri="{FF2B5EF4-FFF2-40B4-BE49-F238E27FC236}">
                    <a16:creationId xmlns:a16="http://schemas.microsoft.com/office/drawing/2014/main" id="{E605E258-87A1-79D1-AA12-50E9BBDE698D}"/>
                  </a:ext>
                </a:extLst>
              </p:cNvPr>
              <p:cNvGrpSpPr/>
              <p:nvPr/>
            </p:nvGrpSpPr>
            <p:grpSpPr>
              <a:xfrm>
                <a:off x="413137" y="2473036"/>
                <a:ext cx="3700362" cy="1895143"/>
                <a:chOff x="348494" y="820908"/>
                <a:chExt cx="3235674" cy="1592802"/>
              </a:xfrm>
            </p:grpSpPr>
            <p:sp>
              <p:nvSpPr>
                <p:cNvPr id="11" name="椭圆 10">
                  <a:extLst>
                    <a:ext uri="{FF2B5EF4-FFF2-40B4-BE49-F238E27FC236}">
                      <a16:creationId xmlns:a16="http://schemas.microsoft.com/office/drawing/2014/main" id="{C3BEEC51-0770-ABFA-6F47-9F0D3F0B02EC}"/>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1635132-0D88-FE4F-5495-DCD8E0A57855}"/>
                    </a:ext>
                  </a:extLst>
                </p:cNvPr>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01B37053-06A2-C389-A977-82A4797C7277}"/>
                    </a:ext>
                  </a:extLst>
                </p:cNvPr>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FB51E6D0-378B-BC35-20FF-C1B9E0CB3EF6}"/>
                    </a:ext>
                  </a:extLst>
                </p:cNvPr>
                <p:cNvCxnSpPr>
                  <a:cxnSpLocks/>
                  <a:stCxn id="11" idx="0"/>
                  <a:endCxn id="12"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38D5A6BB-9CAA-3AAF-6B2D-D56F06682B04}"/>
                    </a:ext>
                  </a:extLst>
                </p:cNvPr>
                <p:cNvCxnSpPr>
                  <a:cxnSpLocks/>
                  <a:stCxn id="8" idx="2"/>
                  <a:endCxn id="12" idx="6"/>
                </p:cNvCxnSpPr>
                <p:nvPr/>
              </p:nvCxnSpPr>
              <p:spPr>
                <a:xfrm flipH="1" flipV="1">
                  <a:off x="1836036" y="1032004"/>
                  <a:ext cx="1308554" cy="1758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6" name="文本框 15">
                  <a:extLst>
                    <a:ext uri="{FF2B5EF4-FFF2-40B4-BE49-F238E27FC236}">
                      <a16:creationId xmlns:a16="http://schemas.microsoft.com/office/drawing/2014/main" id="{6B7C4388-974E-745E-25C1-37A206D5FF89}"/>
                    </a:ext>
                  </a:extLst>
                </p:cNvPr>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p>
              </p:txBody>
            </p:sp>
            <p:sp>
              <p:nvSpPr>
                <p:cNvPr id="17" name="文本框 16">
                  <a:extLst>
                    <a:ext uri="{FF2B5EF4-FFF2-40B4-BE49-F238E27FC236}">
                      <a16:creationId xmlns:a16="http://schemas.microsoft.com/office/drawing/2014/main" id="{C77A91C6-8F9C-ABC3-41BB-7C587DA6480E}"/>
                    </a:ext>
                  </a:extLst>
                </p:cNvPr>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p>
              </p:txBody>
            </p:sp>
            <p:sp>
              <p:nvSpPr>
                <p:cNvPr id="18" name="文本框 17">
                  <a:extLst>
                    <a:ext uri="{FF2B5EF4-FFF2-40B4-BE49-F238E27FC236}">
                      <a16:creationId xmlns:a16="http://schemas.microsoft.com/office/drawing/2014/main" id="{00F092CA-9449-1D00-1853-E46D25877436}"/>
                    </a:ext>
                  </a:extLst>
                </p:cNvPr>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p>
              </p:txBody>
            </p:sp>
          </p:grpSp>
          <p:cxnSp>
            <p:nvCxnSpPr>
              <p:cNvPr id="7" name="直接箭头连接符 6">
                <a:extLst>
                  <a:ext uri="{FF2B5EF4-FFF2-40B4-BE49-F238E27FC236}">
                    <a16:creationId xmlns:a16="http://schemas.microsoft.com/office/drawing/2014/main" id="{95DA6D90-B029-D721-8B47-7683A098E926}"/>
                  </a:ext>
                </a:extLst>
              </p:cNvPr>
              <p:cNvCxnSpPr>
                <a:cxnSpLocks/>
                <a:stCxn id="11" idx="6"/>
                <a:endCxn id="13"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8" name="椭圆 7">
                <a:extLst>
                  <a:ext uri="{FF2B5EF4-FFF2-40B4-BE49-F238E27FC236}">
                    <a16:creationId xmlns:a16="http://schemas.microsoft.com/office/drawing/2014/main" id="{BFCECFC6-4272-6000-4B37-CE1D09B507F4}"/>
                  </a:ext>
                </a:extLst>
              </p:cNvPr>
              <p:cNvSpPr/>
              <p:nvPr/>
            </p:nvSpPr>
            <p:spPr>
              <a:xfrm>
                <a:off x="3610792" y="2606475"/>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22388F16-B958-B5F9-57C1-CF5F18B6FDF5}"/>
                  </a:ext>
                </a:extLst>
              </p:cNvPr>
              <p:cNvSpPr txBox="1"/>
              <p:nvPr/>
            </p:nvSpPr>
            <p:spPr>
              <a:xfrm>
                <a:off x="3386089" y="2300449"/>
                <a:ext cx="909930" cy="3682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收入</a:t>
                </a:r>
              </a:p>
            </p:txBody>
          </p:sp>
          <p:cxnSp>
            <p:nvCxnSpPr>
              <p:cNvPr id="10" name="直接箭头连接符 9">
                <a:extLst>
                  <a:ext uri="{FF2B5EF4-FFF2-40B4-BE49-F238E27FC236}">
                    <a16:creationId xmlns:a16="http://schemas.microsoft.com/office/drawing/2014/main" id="{4B4247AD-BA63-4D53-E1AA-08DFC0EAE179}"/>
                  </a:ext>
                </a:extLst>
              </p:cNvPr>
              <p:cNvCxnSpPr>
                <a:cxnSpLocks/>
                <a:stCxn id="8" idx="3"/>
                <a:endCxn id="13" idx="0"/>
              </p:cNvCxnSpPr>
              <p:nvPr/>
            </p:nvCxnSpPr>
            <p:spPr>
              <a:xfrm flipH="1">
                <a:off x="3000797" y="2843158"/>
                <a:ext cx="649062" cy="8632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5" name="直接箭头连接符 4">
              <a:extLst>
                <a:ext uri="{FF2B5EF4-FFF2-40B4-BE49-F238E27FC236}">
                  <a16:creationId xmlns:a16="http://schemas.microsoft.com/office/drawing/2014/main" id="{AD2E56F9-619D-23E7-89A2-647FF4E556ED}"/>
                </a:ext>
              </a:extLst>
            </p:cNvPr>
            <p:cNvCxnSpPr>
              <a:cxnSpLocks/>
              <a:stCxn id="12" idx="5"/>
              <a:endCxn id="13"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p:grpSp>
        <p:nvGrpSpPr>
          <p:cNvPr id="40" name="组合 39">
            <a:extLst>
              <a:ext uri="{FF2B5EF4-FFF2-40B4-BE49-F238E27FC236}">
                <a16:creationId xmlns:a16="http://schemas.microsoft.com/office/drawing/2014/main" id="{58F05C2A-5F58-C1F6-F510-750A5A2F1B82}"/>
              </a:ext>
            </a:extLst>
          </p:cNvPr>
          <p:cNvGrpSpPr/>
          <p:nvPr/>
        </p:nvGrpSpPr>
        <p:grpSpPr>
          <a:xfrm>
            <a:off x="766761" y="1564768"/>
            <a:ext cx="3527997" cy="1900461"/>
            <a:chOff x="582307" y="2346291"/>
            <a:chExt cx="3700362" cy="1895143"/>
          </a:xfrm>
        </p:grpSpPr>
        <p:grpSp>
          <p:nvGrpSpPr>
            <p:cNvPr id="41" name="组合 40">
              <a:extLst>
                <a:ext uri="{FF2B5EF4-FFF2-40B4-BE49-F238E27FC236}">
                  <a16:creationId xmlns:a16="http://schemas.microsoft.com/office/drawing/2014/main" id="{B7F84023-E476-EC02-7ADD-A29EAC5BB3A4}"/>
                </a:ext>
              </a:extLst>
            </p:cNvPr>
            <p:cNvGrpSpPr/>
            <p:nvPr/>
          </p:nvGrpSpPr>
          <p:grpSpPr>
            <a:xfrm>
              <a:off x="582307" y="2346291"/>
              <a:ext cx="3700362" cy="1895143"/>
              <a:chOff x="413137" y="2473036"/>
              <a:chExt cx="3700362" cy="1895143"/>
            </a:xfrm>
          </p:grpSpPr>
          <p:grpSp>
            <p:nvGrpSpPr>
              <p:cNvPr id="43" name="组合 42">
                <a:extLst>
                  <a:ext uri="{FF2B5EF4-FFF2-40B4-BE49-F238E27FC236}">
                    <a16:creationId xmlns:a16="http://schemas.microsoft.com/office/drawing/2014/main" id="{39C25C43-18CF-2574-0812-92DB34D0B5F2}"/>
                  </a:ext>
                </a:extLst>
              </p:cNvPr>
              <p:cNvGrpSpPr/>
              <p:nvPr/>
            </p:nvGrpSpPr>
            <p:grpSpPr>
              <a:xfrm>
                <a:off x="413137" y="2473036"/>
                <a:ext cx="3700362" cy="1895143"/>
                <a:chOff x="348494" y="820908"/>
                <a:chExt cx="3235674" cy="1592802"/>
              </a:xfrm>
            </p:grpSpPr>
            <p:sp>
              <p:nvSpPr>
                <p:cNvPr id="48" name="椭圆 47">
                  <a:extLst>
                    <a:ext uri="{FF2B5EF4-FFF2-40B4-BE49-F238E27FC236}">
                      <a16:creationId xmlns:a16="http://schemas.microsoft.com/office/drawing/2014/main" id="{B3EC34FA-281E-F96F-E4F7-9402A72F2771}"/>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412DF4F-77BD-138B-5E81-C6873D0E4AF8}"/>
                    </a:ext>
                  </a:extLst>
                </p:cNvPr>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16123AE0-8863-DF6F-887C-DF000A94B7F0}"/>
                    </a:ext>
                  </a:extLst>
                </p:cNvPr>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11AC09EA-F5B1-8903-A629-EC356E6E10F7}"/>
                    </a:ext>
                  </a:extLst>
                </p:cNvPr>
                <p:cNvCxnSpPr>
                  <a:cxnSpLocks/>
                  <a:stCxn id="48" idx="0"/>
                  <a:endCxn id="49"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53" name="文本框 52">
                  <a:extLst>
                    <a:ext uri="{FF2B5EF4-FFF2-40B4-BE49-F238E27FC236}">
                      <a16:creationId xmlns:a16="http://schemas.microsoft.com/office/drawing/2014/main" id="{B95AE905-AC39-F39F-126C-B0711189608C}"/>
                    </a:ext>
                  </a:extLst>
                </p:cNvPr>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p>
              </p:txBody>
            </p:sp>
            <p:sp>
              <p:nvSpPr>
                <p:cNvPr id="54" name="文本框 53">
                  <a:extLst>
                    <a:ext uri="{FF2B5EF4-FFF2-40B4-BE49-F238E27FC236}">
                      <a16:creationId xmlns:a16="http://schemas.microsoft.com/office/drawing/2014/main" id="{080BB3C3-F9D3-9705-221D-FC075D187D8D}"/>
                    </a:ext>
                  </a:extLst>
                </p:cNvPr>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p>
              </p:txBody>
            </p:sp>
            <p:sp>
              <p:nvSpPr>
                <p:cNvPr id="55" name="文本框 54">
                  <a:extLst>
                    <a:ext uri="{FF2B5EF4-FFF2-40B4-BE49-F238E27FC236}">
                      <a16:creationId xmlns:a16="http://schemas.microsoft.com/office/drawing/2014/main" id="{167E8134-9862-D3B3-7A07-FF81B200CEC9}"/>
                    </a:ext>
                  </a:extLst>
                </p:cNvPr>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p>
              </p:txBody>
            </p:sp>
          </p:grpSp>
          <p:cxnSp>
            <p:nvCxnSpPr>
              <p:cNvPr id="44" name="直接箭头连接符 43">
                <a:extLst>
                  <a:ext uri="{FF2B5EF4-FFF2-40B4-BE49-F238E27FC236}">
                    <a16:creationId xmlns:a16="http://schemas.microsoft.com/office/drawing/2014/main" id="{D27DA0F9-1436-CD43-4BC9-DC104D2C02A8}"/>
                  </a:ext>
                </a:extLst>
              </p:cNvPr>
              <p:cNvCxnSpPr>
                <a:cxnSpLocks/>
                <a:stCxn id="48" idx="6"/>
                <a:endCxn id="50"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42" name="直接箭头连接符 41">
              <a:extLst>
                <a:ext uri="{FF2B5EF4-FFF2-40B4-BE49-F238E27FC236}">
                  <a16:creationId xmlns:a16="http://schemas.microsoft.com/office/drawing/2014/main" id="{A07F43CC-5262-54A2-8EC5-079D1255AA80}"/>
                </a:ext>
              </a:extLst>
            </p:cNvPr>
            <p:cNvCxnSpPr>
              <a:cxnSpLocks/>
              <a:stCxn id="49" idx="5"/>
              <a:endCxn id="50"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p:sp>
        <p:nvSpPr>
          <p:cNvPr id="56" name="矩形 55">
            <a:extLst>
              <a:ext uri="{FF2B5EF4-FFF2-40B4-BE49-F238E27FC236}">
                <a16:creationId xmlns:a16="http://schemas.microsoft.com/office/drawing/2014/main" id="{ADE877B4-299E-7210-28B0-C2A2AF460CFE}"/>
              </a:ext>
            </a:extLst>
          </p:cNvPr>
          <p:cNvSpPr/>
          <p:nvPr/>
        </p:nvSpPr>
        <p:spPr>
          <a:xfrm>
            <a:off x="1135086" y="1542074"/>
            <a:ext cx="895387" cy="4346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31239490-C716-5979-F1D5-339E896DA6A3}"/>
              </a:ext>
            </a:extLst>
          </p:cNvPr>
          <p:cNvSpPr txBox="1"/>
          <p:nvPr/>
        </p:nvSpPr>
        <p:spPr>
          <a:xfrm>
            <a:off x="44543" y="1572222"/>
            <a:ext cx="1130908" cy="369332"/>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中介变量</a:t>
            </a:r>
          </a:p>
        </p:txBody>
      </p:sp>
      <p:sp>
        <p:nvSpPr>
          <p:cNvPr id="60" name="文本框 59">
            <a:extLst>
              <a:ext uri="{FF2B5EF4-FFF2-40B4-BE49-F238E27FC236}">
                <a16:creationId xmlns:a16="http://schemas.microsoft.com/office/drawing/2014/main" id="{AF4141D9-A7C0-B49F-BEC9-50416DC54875}"/>
              </a:ext>
            </a:extLst>
          </p:cNvPr>
          <p:cNvSpPr txBox="1"/>
          <p:nvPr/>
        </p:nvSpPr>
        <p:spPr>
          <a:xfrm>
            <a:off x="4436532" y="2562739"/>
            <a:ext cx="7213999" cy="923330"/>
          </a:xfrm>
          <a:prstGeom prst="rect">
            <a:avLst/>
          </a:prstGeom>
          <a:noFill/>
        </p:spPr>
        <p:txBody>
          <a:bodyPr wrap="square">
            <a:spAutoFit/>
          </a:bodyPr>
          <a:lstStyle/>
          <a:p>
            <a:pPr indent="457200"/>
            <a:r>
              <a:rPr lang="zh-CN" altLang="en-US" dirty="0">
                <a:latin typeface="微软雅黑" panose="020B0503020204020204" pitchFamily="34" charset="-122"/>
                <a:ea typeface="微软雅黑" panose="020B0503020204020204" pitchFamily="34" charset="-122"/>
              </a:rPr>
              <a:t>为了找到性别对录取结果的直接效应，可以消除中介变量的影响，也即保持学历不变，然后衡量性别与录取结果之间的关系。这是通过以中介变量为条件来实现的。</a:t>
            </a: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878BCCD-E174-6FD8-D128-72BE87578153}"/>
                  </a:ext>
                </a:extLst>
              </p:cNvPr>
              <p:cNvSpPr txBox="1"/>
              <p:nvPr/>
            </p:nvSpPr>
            <p:spPr>
              <a:xfrm>
                <a:off x="4436532" y="1525376"/>
                <a:ext cx="6945116" cy="1015663"/>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男性</m:t>
                          </m:r>
                        </m:e>
                      </m:d>
                      <m:r>
                        <a:rPr lang="zh-CN" altLang="en-US"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en-US" altLang="zh-CN" sz="2000" b="1" i="1" dirty="0">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女性</m:t>
                          </m:r>
                        </m:e>
                      </m:d>
                      <m:r>
                        <a:rPr lang="en-US" altLang="zh-CN"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zh-CN" altLang="en-US" sz="2000" dirty="0">
                  <a:solidFill>
                    <a:schemeClr val="tx1"/>
                  </a:solidFill>
                </a:endParaRPr>
              </a:p>
            </p:txBody>
          </p:sp>
        </mc:Choice>
        <mc:Fallback xmlns="">
          <p:sp>
            <p:nvSpPr>
              <p:cNvPr id="61" name="文本框 60">
                <a:extLst>
                  <a:ext uri="{FF2B5EF4-FFF2-40B4-BE49-F238E27FC236}">
                    <a16:creationId xmlns:a16="http://schemas.microsoft.com/office/drawing/2014/main" id="{F878BCCD-E174-6FD8-D128-72BE87578153}"/>
                  </a:ext>
                </a:extLst>
              </p:cNvPr>
              <p:cNvSpPr txBox="1">
                <a:spLocks noRot="1" noChangeAspect="1" noMove="1" noResize="1" noEditPoints="1" noAdjustHandles="1" noChangeArrowheads="1" noChangeShapeType="1" noTextEdit="1"/>
              </p:cNvSpPr>
              <p:nvPr/>
            </p:nvSpPr>
            <p:spPr>
              <a:xfrm>
                <a:off x="4436532" y="1525376"/>
                <a:ext cx="6945116" cy="1015663"/>
              </a:xfrm>
              <a:prstGeom prst="rect">
                <a:avLst/>
              </a:prstGeom>
              <a:blipFill>
                <a:blip r:embed="rId4"/>
                <a:stretch>
                  <a:fillRect/>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C1096E3-6606-69CC-6481-6850BC39D92D}"/>
              </a:ext>
            </a:extLst>
          </p:cNvPr>
          <p:cNvSpPr txBox="1"/>
          <p:nvPr/>
        </p:nvSpPr>
        <p:spPr>
          <a:xfrm>
            <a:off x="343905" y="5908130"/>
            <a:ext cx="4835292" cy="646331"/>
          </a:xfrm>
          <a:prstGeom prst="rect">
            <a:avLst/>
          </a:prstGeom>
          <a:noFill/>
        </p:spPr>
        <p:txBody>
          <a:bodyPr wrap="square">
            <a:spAutoFit/>
          </a:bodyPr>
          <a:lstStyle/>
          <a:p>
            <a:pPr indent="457200"/>
            <a:r>
              <a:rPr lang="zh-CN" altLang="en-US" dirty="0">
                <a:latin typeface="微软雅黑" panose="020B0503020204020204" pitchFamily="34" charset="-122"/>
                <a:ea typeface="微软雅黑" panose="020B0503020204020204" pitchFamily="34" charset="-122"/>
              </a:rPr>
              <a:t>无论是以学历为条件或者不以其为条件，都无法得到性别与录取结果到的直接效应</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D17FAD4-C1DE-F646-A05A-368BF7809018}"/>
                  </a:ext>
                </a:extLst>
              </p:cNvPr>
              <p:cNvSpPr txBox="1"/>
              <p:nvPr/>
            </p:nvSpPr>
            <p:spPr>
              <a:xfrm>
                <a:off x="4552364" y="3595393"/>
                <a:ext cx="6945109" cy="2123658"/>
              </a:xfrm>
              <a:prstGeom prst="rect">
                <a:avLst/>
              </a:prstGeom>
              <a:noFill/>
            </p:spPr>
            <p:txBody>
              <a:bodyPr wrap="square">
                <a:spAutoFit/>
              </a:bodyPr>
              <a:lstStyle/>
              <a:p>
                <a:pPr indent="457200"/>
                <a:r>
                  <a:rPr lang="zh-CN" altLang="en-US" sz="2000" b="1" i="0" dirty="0">
                    <a:solidFill>
                      <a:srgbClr val="121212"/>
                    </a:solidFill>
                    <a:effectLst/>
                    <a:latin typeface="-apple-system"/>
                  </a:rPr>
                  <a:t>规则：</a:t>
                </a:r>
                <a:endParaRPr lang="en-US" altLang="zh-CN" sz="2000" b="1" i="0" dirty="0">
                  <a:solidFill>
                    <a:srgbClr val="121212"/>
                  </a:solidFill>
                  <a:effectLst/>
                  <a:latin typeface="-apple-system"/>
                </a:endParaRPr>
              </a:p>
              <a:p>
                <a:pPr indent="457200">
                  <a:lnSpc>
                    <a:spcPct val="150000"/>
                  </a:lnSpc>
                </a:pPr>
                <a:r>
                  <a:rPr lang="zh-CN" altLang="en-US" dirty="0">
                    <a:latin typeface="微软雅黑" panose="020B0503020204020204" pitchFamily="34" charset="-122"/>
                    <a:ea typeface="微软雅黑" panose="020B0503020204020204" pitchFamily="34" charset="-122"/>
                  </a:rPr>
                  <a:t>对于任意三个变量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，如果 </a:t>
                </a:r>
                <a:r>
                  <a:rPr lang="en-US" altLang="zh-CN" dirty="0">
                    <a:latin typeface="微软雅黑" panose="020B0503020204020204" pitchFamily="34" charset="-122"/>
                    <a:ea typeface="微软雅黑" panose="020B0503020204020204" pitchFamily="34" charset="-122"/>
                  </a:rPr>
                  <a:t>Z </a:t>
                </a:r>
                <a:r>
                  <a:rPr lang="zh-CN" altLang="en-US" dirty="0">
                    <a:latin typeface="微软雅黑" panose="020B0503020204020204" pitchFamily="34" charset="-122"/>
                    <a:ea typeface="微软雅黑" panose="020B0503020204020204" pitchFamily="34" charset="-122"/>
                  </a:rPr>
                  <a:t>是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的中介变量，那么 </a:t>
                </a:r>
                <a:r>
                  <a:rPr lang="en-US" altLang="zh-CN" b="1" dirty="0">
                    <a:latin typeface="微软雅黑" panose="020B0503020204020204" pitchFamily="34" charset="-122"/>
                    <a:ea typeface="微软雅黑" panose="020B0503020204020204" pitchFamily="34" charset="-122"/>
                  </a:rPr>
                  <a:t>Y </a:t>
                </a:r>
                <a:r>
                  <a:rPr lang="zh-CN" altLang="en-US" b="1" dirty="0">
                    <a:latin typeface="微软雅黑" panose="020B0503020204020204" pitchFamily="34" charset="-122"/>
                    <a:ea typeface="微软雅黑" panose="020B0503020204020204" pitchFamily="34" charset="-122"/>
                  </a:rPr>
                  <a:t>的受控直接效应</a:t>
                </a:r>
                <a:r>
                  <a:rPr lang="en-US" altLang="zh-CN" b="1" dirty="0">
                    <a:latin typeface="微软雅黑" panose="020B0503020204020204" pitchFamily="34" charset="-122"/>
                    <a:ea typeface="微软雅黑" panose="020B0503020204020204" pitchFamily="34" charset="-122"/>
                  </a:rPr>
                  <a:t>CDE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indent="457200"/>
                <a:r>
                  <a:rPr lang="en-US" altLang="zh-CN" sz="2000" b="1" dirty="0">
                    <a:solidFill>
                      <a:srgbClr val="C00000"/>
                    </a:solidFill>
                  </a:rPr>
                  <a:t>CDE=</a:t>
                </a: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𝒅𝒐</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p>
              <a:p>
                <a:pPr indent="457200" algn="r"/>
                <a:r>
                  <a:rPr lang="en-US" altLang="zh-CN" sz="2000" b="1" dirty="0">
                    <a:solidFill>
                      <a:srgbClr val="C00000"/>
                    </a:solidFill>
                  </a:rPr>
                  <a:t> </a:t>
                </a:r>
                <a14:m>
                  <m:oMath xmlns:m="http://schemas.openxmlformats.org/officeDocument/2006/math">
                    <m:r>
                      <a:rPr lang="en-US" altLang="zh-CN" sz="2000" b="1" i="1">
                        <a:solidFill>
                          <a:srgbClr val="C00000"/>
                        </a:solidFill>
                        <a:latin typeface="Cambria Math" panose="02040503050406030204" pitchFamily="18" charset="0"/>
                      </a:rPr>
                      <m:t>𝑷</m:t>
                    </m:r>
                    <m:r>
                      <a:rPr lang="en-US" altLang="zh-CN" sz="2000" b="1" i="1">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r>
                          <a:rPr lang="zh-CN" altLang="en-US" sz="2000" b="1" i="1">
                            <a:solidFill>
                              <a:srgbClr val="C00000"/>
                            </a:solidFill>
                            <a:latin typeface="Cambria Math" panose="02040503050406030204" pitchFamily="18" charset="0"/>
                          </a:rPr>
                          <m:t>’</m:t>
                        </m:r>
                      </m:e>
                    </m:d>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𝒅𝒐</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𝒁</m:t>
                    </m:r>
                    <m:r>
                      <a:rPr lang="en-US" altLang="zh-CN" sz="2000" b="1" i="1">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p>
              <a:p>
                <a:pPr indent="457200"/>
                <a:endParaRPr lang="zh-CN" altLang="en-US" dirty="0"/>
              </a:p>
            </p:txBody>
          </p:sp>
        </mc:Choice>
        <mc:Fallback xmlns="">
          <p:sp>
            <p:nvSpPr>
              <p:cNvPr id="64" name="文本框 63">
                <a:extLst>
                  <a:ext uri="{FF2B5EF4-FFF2-40B4-BE49-F238E27FC236}">
                    <a16:creationId xmlns:a16="http://schemas.microsoft.com/office/drawing/2014/main" id="{1D17FAD4-C1DE-F646-A05A-368BF7809018}"/>
                  </a:ext>
                </a:extLst>
              </p:cNvPr>
              <p:cNvSpPr txBox="1">
                <a:spLocks noRot="1" noChangeAspect="1" noMove="1" noResize="1" noEditPoints="1" noAdjustHandles="1" noChangeArrowheads="1" noChangeShapeType="1" noTextEdit="1"/>
              </p:cNvSpPr>
              <p:nvPr/>
            </p:nvSpPr>
            <p:spPr>
              <a:xfrm>
                <a:off x="4552364" y="3595393"/>
                <a:ext cx="6945109" cy="2123658"/>
              </a:xfrm>
              <a:prstGeom prst="rect">
                <a:avLst/>
              </a:prstGeom>
              <a:blipFill>
                <a:blip r:embed="rId5"/>
                <a:stretch>
                  <a:fillRect l="-790" t="-1724" r="-3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F1087F0-3714-A9A4-5B09-BD8468E29367}"/>
                  </a:ext>
                </a:extLst>
              </p:cNvPr>
              <p:cNvSpPr txBox="1"/>
              <p:nvPr/>
            </p:nvSpPr>
            <p:spPr>
              <a:xfrm>
                <a:off x="4570973" y="5369569"/>
                <a:ext cx="6945116" cy="1015663"/>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男性</m:t>
                          </m:r>
                        </m:e>
                      </m:d>
                      <m:r>
                        <a:rPr lang="zh-CN" altLang="en-US" sz="2000" b="1" i="1">
                          <a:latin typeface="Cambria Math" panose="02040503050406030204" pitchFamily="18" charset="0"/>
                        </a:rPr>
                        <m:t>，</m:t>
                      </m:r>
                      <m:r>
                        <a:rPr lang="en-US" altLang="zh-CN" sz="2000" b="1" i="1">
                          <a:latin typeface="Cambria Math" panose="02040503050406030204" pitchFamily="18" charset="0"/>
                        </a:rPr>
                        <m:t>𝒅𝒐</m:t>
                      </m:r>
                      <m:r>
                        <a:rPr lang="en-US" altLang="zh-CN"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en-US" altLang="zh-CN" sz="2000" b="1" i="1" dirty="0">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女性</m:t>
                          </m:r>
                        </m:e>
                      </m:d>
                      <m:r>
                        <a:rPr lang="en-US" altLang="zh-CN" sz="2000" b="1" i="1">
                          <a:latin typeface="Cambria Math" panose="02040503050406030204" pitchFamily="18" charset="0"/>
                        </a:rPr>
                        <m:t>,</m:t>
                      </m:r>
                      <m:r>
                        <a:rPr lang="en-US" altLang="zh-CN" sz="2000" b="1" i="1" smtClean="0">
                          <a:latin typeface="Cambria Math" panose="02040503050406030204" pitchFamily="18" charset="0"/>
                        </a:rPr>
                        <m:t>𝒅𝒐</m:t>
                      </m:r>
                      <m:r>
                        <a:rPr lang="en-US" altLang="zh-CN" sz="2000" b="1" i="1" smtClean="0">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oMath>
                  </m:oMathPara>
                </a14:m>
                <a:endParaRPr lang="zh-CN" altLang="en-US" sz="2000" dirty="0">
                  <a:solidFill>
                    <a:schemeClr val="tx1"/>
                  </a:solidFill>
                </a:endParaRPr>
              </a:p>
            </p:txBody>
          </p:sp>
        </mc:Choice>
        <mc:Fallback xmlns="">
          <p:sp>
            <p:nvSpPr>
              <p:cNvPr id="68" name="文本框 67">
                <a:extLst>
                  <a:ext uri="{FF2B5EF4-FFF2-40B4-BE49-F238E27FC236}">
                    <a16:creationId xmlns:a16="http://schemas.microsoft.com/office/drawing/2014/main" id="{0F1087F0-3714-A9A4-5B09-BD8468E29367}"/>
                  </a:ext>
                </a:extLst>
              </p:cNvPr>
              <p:cNvSpPr txBox="1">
                <a:spLocks noRot="1" noChangeAspect="1" noMove="1" noResize="1" noEditPoints="1" noAdjustHandles="1" noChangeArrowheads="1" noChangeShapeType="1" noTextEdit="1"/>
              </p:cNvSpPr>
              <p:nvPr/>
            </p:nvSpPr>
            <p:spPr>
              <a:xfrm>
                <a:off x="4570973" y="5369569"/>
                <a:ext cx="6945116" cy="101566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2505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62" grpId="0"/>
      <p:bldP spid="64"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中介</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19" name="组合 18">
            <a:extLst>
              <a:ext uri="{FF2B5EF4-FFF2-40B4-BE49-F238E27FC236}">
                <a16:creationId xmlns:a16="http://schemas.microsoft.com/office/drawing/2014/main" id="{D1FE75D7-F888-AAC0-D1F1-97E0B9E138EB}"/>
              </a:ext>
            </a:extLst>
          </p:cNvPr>
          <p:cNvGrpSpPr/>
          <p:nvPr/>
        </p:nvGrpSpPr>
        <p:grpSpPr>
          <a:xfrm>
            <a:off x="766761" y="3871564"/>
            <a:ext cx="3802141" cy="2064199"/>
            <a:chOff x="582307" y="2183011"/>
            <a:chExt cx="3987900" cy="2058423"/>
          </a:xfrm>
        </p:grpSpPr>
        <p:grpSp>
          <p:nvGrpSpPr>
            <p:cNvPr id="20" name="组合 19">
              <a:extLst>
                <a:ext uri="{FF2B5EF4-FFF2-40B4-BE49-F238E27FC236}">
                  <a16:creationId xmlns:a16="http://schemas.microsoft.com/office/drawing/2014/main" id="{DFA7A43E-34CB-50E9-6604-75104B891693}"/>
                </a:ext>
              </a:extLst>
            </p:cNvPr>
            <p:cNvGrpSpPr/>
            <p:nvPr/>
          </p:nvGrpSpPr>
          <p:grpSpPr>
            <a:xfrm>
              <a:off x="582307" y="2183011"/>
              <a:ext cx="3987900" cy="2058423"/>
              <a:chOff x="413137" y="2309756"/>
              <a:chExt cx="3987900" cy="2058423"/>
            </a:xfrm>
          </p:grpSpPr>
          <p:grpSp>
            <p:nvGrpSpPr>
              <p:cNvPr id="22" name="组合 21">
                <a:extLst>
                  <a:ext uri="{FF2B5EF4-FFF2-40B4-BE49-F238E27FC236}">
                    <a16:creationId xmlns:a16="http://schemas.microsoft.com/office/drawing/2014/main" id="{45DB12B0-C006-EC7B-3603-9EEBE22E01B5}"/>
                  </a:ext>
                </a:extLst>
              </p:cNvPr>
              <p:cNvGrpSpPr/>
              <p:nvPr/>
            </p:nvGrpSpPr>
            <p:grpSpPr>
              <a:xfrm>
                <a:off x="413137" y="2473036"/>
                <a:ext cx="3700362" cy="1895143"/>
                <a:chOff x="348494" y="820908"/>
                <a:chExt cx="3235674" cy="1592802"/>
              </a:xfrm>
            </p:grpSpPr>
            <p:sp>
              <p:nvSpPr>
                <p:cNvPr id="28" name="椭圆 27">
                  <a:extLst>
                    <a:ext uri="{FF2B5EF4-FFF2-40B4-BE49-F238E27FC236}">
                      <a16:creationId xmlns:a16="http://schemas.microsoft.com/office/drawing/2014/main" id="{41CE16BC-E90E-E5B9-3083-883C968984C8}"/>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AF73500-6608-F692-23B1-2C112CE4E0CD}"/>
                    </a:ext>
                  </a:extLst>
                </p:cNvPr>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1BE59030-1C12-E7E7-CD22-3285820E54F4}"/>
                    </a:ext>
                  </a:extLst>
                </p:cNvPr>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FDB4DC47-E6B2-CD8A-F417-482FB506C43B}"/>
                    </a:ext>
                  </a:extLst>
                </p:cNvPr>
                <p:cNvCxnSpPr>
                  <a:cxnSpLocks/>
                  <a:stCxn id="28" idx="0"/>
                  <a:endCxn id="29"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AFF75DD6-EEF7-BEF1-5D05-3FDF5869D8F3}"/>
                    </a:ext>
                  </a:extLst>
                </p:cNvPr>
                <p:cNvCxnSpPr>
                  <a:cxnSpLocks/>
                  <a:stCxn id="25" idx="2"/>
                  <a:endCxn id="29" idx="6"/>
                </p:cNvCxnSpPr>
                <p:nvPr/>
              </p:nvCxnSpPr>
              <p:spPr>
                <a:xfrm flipH="1" flipV="1">
                  <a:off x="1836036" y="1032004"/>
                  <a:ext cx="1308554" cy="1758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33" name="文本框 32">
                  <a:extLst>
                    <a:ext uri="{FF2B5EF4-FFF2-40B4-BE49-F238E27FC236}">
                      <a16:creationId xmlns:a16="http://schemas.microsoft.com/office/drawing/2014/main" id="{C32BAEE5-E08D-A38B-A08F-02E356299C1B}"/>
                    </a:ext>
                  </a:extLst>
                </p:cNvPr>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p>
              </p:txBody>
            </p:sp>
            <p:sp>
              <p:nvSpPr>
                <p:cNvPr id="34" name="文本框 33">
                  <a:extLst>
                    <a:ext uri="{FF2B5EF4-FFF2-40B4-BE49-F238E27FC236}">
                      <a16:creationId xmlns:a16="http://schemas.microsoft.com/office/drawing/2014/main" id="{195E9655-C3F1-54F5-0304-62231B81A33B}"/>
                    </a:ext>
                  </a:extLst>
                </p:cNvPr>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p>
              </p:txBody>
            </p:sp>
            <p:sp>
              <p:nvSpPr>
                <p:cNvPr id="35" name="文本框 34">
                  <a:extLst>
                    <a:ext uri="{FF2B5EF4-FFF2-40B4-BE49-F238E27FC236}">
                      <a16:creationId xmlns:a16="http://schemas.microsoft.com/office/drawing/2014/main" id="{1F08AD16-67C5-0E81-66B6-08C388A6C882}"/>
                    </a:ext>
                  </a:extLst>
                </p:cNvPr>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p>
              </p:txBody>
            </p:sp>
          </p:grpSp>
          <p:cxnSp>
            <p:nvCxnSpPr>
              <p:cNvPr id="24" name="直接箭头连接符 23">
                <a:extLst>
                  <a:ext uri="{FF2B5EF4-FFF2-40B4-BE49-F238E27FC236}">
                    <a16:creationId xmlns:a16="http://schemas.microsoft.com/office/drawing/2014/main" id="{77262AF5-132B-E759-C7A4-4A6AE1D1FAA2}"/>
                  </a:ext>
                </a:extLst>
              </p:cNvPr>
              <p:cNvCxnSpPr>
                <a:cxnSpLocks/>
                <a:stCxn id="28" idx="6"/>
                <a:endCxn id="30"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5" name="椭圆 24">
                <a:extLst>
                  <a:ext uri="{FF2B5EF4-FFF2-40B4-BE49-F238E27FC236}">
                    <a16:creationId xmlns:a16="http://schemas.microsoft.com/office/drawing/2014/main" id="{63CCC846-9571-B2C6-2A32-19C0265CE250}"/>
                  </a:ext>
                </a:extLst>
              </p:cNvPr>
              <p:cNvSpPr/>
              <p:nvPr/>
            </p:nvSpPr>
            <p:spPr>
              <a:xfrm>
                <a:off x="3610792" y="2606475"/>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F3F202A9-10E9-285F-F924-2DFCC2B144F8}"/>
                  </a:ext>
                </a:extLst>
              </p:cNvPr>
              <p:cNvSpPr txBox="1"/>
              <p:nvPr/>
            </p:nvSpPr>
            <p:spPr>
              <a:xfrm>
                <a:off x="3491107" y="2309756"/>
                <a:ext cx="909930" cy="3682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收入</a:t>
                </a:r>
              </a:p>
            </p:txBody>
          </p:sp>
          <p:cxnSp>
            <p:nvCxnSpPr>
              <p:cNvPr id="27" name="直接箭头连接符 26">
                <a:extLst>
                  <a:ext uri="{FF2B5EF4-FFF2-40B4-BE49-F238E27FC236}">
                    <a16:creationId xmlns:a16="http://schemas.microsoft.com/office/drawing/2014/main" id="{EF852102-0CF3-0704-1EED-985F6710C577}"/>
                  </a:ext>
                </a:extLst>
              </p:cNvPr>
              <p:cNvCxnSpPr>
                <a:cxnSpLocks/>
                <a:stCxn id="25" idx="3"/>
                <a:endCxn id="30" idx="0"/>
              </p:cNvCxnSpPr>
              <p:nvPr/>
            </p:nvCxnSpPr>
            <p:spPr>
              <a:xfrm flipH="1">
                <a:off x="3000797" y="2843158"/>
                <a:ext cx="649062" cy="8632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21" name="直接箭头连接符 20">
              <a:extLst>
                <a:ext uri="{FF2B5EF4-FFF2-40B4-BE49-F238E27FC236}">
                  <a16:creationId xmlns:a16="http://schemas.microsoft.com/office/drawing/2014/main" id="{AE0A34BD-78D1-E45C-949D-38B0D04277F0}"/>
                </a:ext>
              </a:extLst>
            </p:cNvPr>
            <p:cNvCxnSpPr>
              <a:cxnSpLocks/>
              <a:stCxn id="29" idx="5"/>
              <a:endCxn id="30"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233EE06-4CA2-9FC4-7556-ED04E64013BB}"/>
                  </a:ext>
                </a:extLst>
              </p:cNvPr>
              <p:cNvSpPr txBox="1"/>
              <p:nvPr/>
            </p:nvSpPr>
            <p:spPr>
              <a:xfrm>
                <a:off x="1020485" y="1608138"/>
                <a:ext cx="10404751" cy="461665"/>
              </a:xfrm>
              <a:prstGeom prst="rect">
                <a:avLst/>
              </a:prstGeom>
              <a:noFill/>
            </p:spPr>
            <p:txBody>
              <a:bodyPr wrap="square">
                <a:spAutoFit/>
              </a:bodyPr>
              <a:lstStyle/>
              <a:p>
                <a:pPr indent="457200"/>
                <a:r>
                  <a:rPr lang="en-US" altLang="zh-CN" sz="2400" b="1" dirty="0">
                    <a:solidFill>
                      <a:schemeClr val="tx1"/>
                    </a:solidFill>
                  </a:rPr>
                  <a:t>CDE=</a:t>
                </a:r>
                <a14:m>
                  <m:oMath xmlns:m="http://schemas.openxmlformats.org/officeDocument/2006/math">
                    <m:r>
                      <a:rPr lang="en-US" altLang="zh-CN" sz="2400" b="1" i="1" smtClean="0">
                        <a:solidFill>
                          <a:schemeClr val="tx1"/>
                        </a:solidFill>
                        <a:latin typeface="Cambria Math" panose="02040503050406030204" pitchFamily="18" charset="0"/>
                      </a:rPr>
                      <m:t>𝑷</m:t>
                    </m:r>
                    <m:r>
                      <a:rPr lang="en-US" altLang="zh-CN" sz="2400" b="1" i="1" smtClean="0">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𝒅𝒐</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d>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𝒅𝒐</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𝒁</m:t>
                    </m:r>
                    <m:r>
                      <a:rPr lang="en-US" altLang="zh-CN" sz="2400" b="1" i="1" smtClean="0">
                        <a:solidFill>
                          <a:schemeClr val="tx1"/>
                        </a:solidFill>
                        <a:latin typeface="Cambria Math" panose="02040503050406030204" pitchFamily="18" charset="0"/>
                      </a:rPr>
                      <m:t>=</m:t>
                    </m:r>
                    <m:r>
                      <m:rPr>
                        <m:sty m:val="p"/>
                      </m:rPr>
                      <a:rPr lang="en-US" altLang="zh-CN" sz="2400" b="1" i="1">
                        <a:solidFill>
                          <a:schemeClr val="tx1"/>
                        </a:solidFill>
                        <a:latin typeface="Cambria Math" panose="02040503050406030204" pitchFamily="18" charset="0"/>
                      </a:rPr>
                      <m:t>z</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m:t>
                    </m:r>
                  </m:oMath>
                </a14:m>
                <a:r>
                  <a:rPr lang="en-US" altLang="zh-CN" sz="2400" b="1" dirty="0">
                    <a:solidFill>
                      <a:schemeClr val="tx1"/>
                    </a:solidFill>
                  </a:rPr>
                  <a:t> –</a:t>
                </a:r>
                <a14:m>
                  <m:oMath xmlns:m="http://schemas.openxmlformats.org/officeDocument/2006/math">
                    <m:r>
                      <a:rPr lang="en-US" altLang="zh-CN" sz="2400" b="1" i="1">
                        <a:solidFill>
                          <a:schemeClr val="tx1"/>
                        </a:solidFill>
                        <a:latin typeface="Cambria Math" panose="02040503050406030204" pitchFamily="18" charset="0"/>
                      </a:rPr>
                      <m:t>𝑷</m:t>
                    </m:r>
                    <m:r>
                      <a:rPr lang="en-US" altLang="zh-CN" sz="2400" b="1" i="1">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𝒅𝒐</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r>
                          <a:rPr lang="zh-CN" altLang="en-US" sz="2400" b="1" i="1">
                            <a:solidFill>
                              <a:schemeClr val="tx1"/>
                            </a:solidFill>
                            <a:latin typeface="Cambria Math" panose="02040503050406030204" pitchFamily="18" charset="0"/>
                          </a:rPr>
                          <m:t>’</m:t>
                        </m:r>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𝒅𝒐</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𝒁</m:t>
                    </m:r>
                    <m:r>
                      <a:rPr lang="en-US" altLang="zh-CN" sz="2400" b="1" i="1">
                        <a:solidFill>
                          <a:schemeClr val="tx1"/>
                        </a:solidFill>
                        <a:latin typeface="Cambria Math" panose="02040503050406030204" pitchFamily="18" charset="0"/>
                      </a:rPr>
                      <m:t>=</m:t>
                    </m:r>
                    <m:r>
                      <m:rPr>
                        <m:sty m:val="p"/>
                      </m:rPr>
                      <a:rPr lang="en-US" altLang="zh-CN" sz="2400" b="1" i="1">
                        <a:solidFill>
                          <a:schemeClr val="tx1"/>
                        </a:solidFill>
                        <a:latin typeface="Cambria Math" panose="02040503050406030204" pitchFamily="18" charset="0"/>
                      </a:rPr>
                      <m:t>z</m:t>
                    </m:r>
                    <m:r>
                      <a:rPr lang="en-US" altLang="zh-CN" sz="2400" b="1" i="1">
                        <a:solidFill>
                          <a:schemeClr val="tx1"/>
                        </a:solidFill>
                        <a:latin typeface="Cambria Math" panose="02040503050406030204" pitchFamily="18" charset="0"/>
                      </a:rPr>
                      <m:t>))</m:t>
                    </m:r>
                  </m:oMath>
                </a14:m>
                <a:r>
                  <a:rPr lang="en-US" altLang="zh-CN" sz="2400" b="1" dirty="0">
                    <a:solidFill>
                      <a:schemeClr val="tx1"/>
                    </a:solidFill>
                  </a:rPr>
                  <a:t> </a:t>
                </a:r>
              </a:p>
            </p:txBody>
          </p:sp>
        </mc:Choice>
        <mc:Fallback xmlns="">
          <p:sp>
            <p:nvSpPr>
              <p:cNvPr id="39" name="文本框 38">
                <a:extLst>
                  <a:ext uri="{FF2B5EF4-FFF2-40B4-BE49-F238E27FC236}">
                    <a16:creationId xmlns:a16="http://schemas.microsoft.com/office/drawing/2014/main" id="{A233EE06-4CA2-9FC4-7556-ED04E64013BB}"/>
                  </a:ext>
                </a:extLst>
              </p:cNvPr>
              <p:cNvSpPr txBox="1">
                <a:spLocks noRot="1" noChangeAspect="1" noMove="1" noResize="1" noEditPoints="1" noAdjustHandles="1" noChangeArrowheads="1" noChangeShapeType="1" noTextEdit="1"/>
              </p:cNvSpPr>
              <p:nvPr/>
            </p:nvSpPr>
            <p:spPr>
              <a:xfrm>
                <a:off x="1020485" y="1608138"/>
                <a:ext cx="10404751" cy="461665"/>
              </a:xfrm>
              <a:prstGeom prst="rect">
                <a:avLst/>
              </a:prstGeom>
              <a:blipFill>
                <a:blip r:embed="rId4"/>
                <a:stretch>
                  <a:fillRect t="-9211" r="-527" b="-30263"/>
                </a:stretch>
              </a:blipFill>
            </p:spPr>
            <p:txBody>
              <a:bodyPr/>
              <a:lstStyle/>
              <a:p>
                <a:r>
                  <a:rPr lang="zh-CN" altLang="en-US">
                    <a:noFill/>
                  </a:rPr>
                  <a:t> </a:t>
                </a:r>
              </a:p>
            </p:txBody>
          </p:sp>
        </mc:Fallback>
      </mc:AlternateContent>
      <p:pic>
        <p:nvPicPr>
          <p:cNvPr id="46" name="图片 45">
            <a:extLst>
              <a:ext uri="{FF2B5EF4-FFF2-40B4-BE49-F238E27FC236}">
                <a16:creationId xmlns:a16="http://schemas.microsoft.com/office/drawing/2014/main" id="{A18912C5-43B1-4D93-7B04-627226DD49BC}"/>
              </a:ext>
            </a:extLst>
          </p:cNvPr>
          <p:cNvPicPr>
            <a:picLocks noChangeAspect="1"/>
          </p:cNvPicPr>
          <p:nvPr/>
        </p:nvPicPr>
        <p:blipFill>
          <a:blip r:embed="rId5"/>
          <a:stretch>
            <a:fillRect/>
          </a:stretch>
        </p:blipFill>
        <p:spPr>
          <a:xfrm>
            <a:off x="1442924" y="2147136"/>
            <a:ext cx="9982312" cy="1793697"/>
          </a:xfrm>
          <a:prstGeom prst="rect">
            <a:avLst/>
          </a:prstGeom>
        </p:spPr>
      </p:pic>
      <p:sp>
        <p:nvSpPr>
          <p:cNvPr id="52" name="文本框 51">
            <a:extLst>
              <a:ext uri="{FF2B5EF4-FFF2-40B4-BE49-F238E27FC236}">
                <a16:creationId xmlns:a16="http://schemas.microsoft.com/office/drawing/2014/main" id="{EB3D593A-8483-543F-F39A-5090FA4F8F11}"/>
              </a:ext>
            </a:extLst>
          </p:cNvPr>
          <p:cNvSpPr txBox="1"/>
          <p:nvPr/>
        </p:nvSpPr>
        <p:spPr>
          <a:xfrm>
            <a:off x="4629354" y="3867271"/>
            <a:ext cx="7006670" cy="2120902"/>
          </a:xfrm>
          <a:prstGeom prst="rect">
            <a:avLst/>
          </a:prstGeom>
          <a:noFill/>
        </p:spPr>
        <p:txBody>
          <a:bodyPr wrap="square">
            <a:spAutoFit/>
          </a:bodyPr>
          <a:lstStyle/>
          <a:p>
            <a:pPr indent="457200"/>
            <a:r>
              <a:rPr lang="zh-CN" altLang="en-US" dirty="0">
                <a:latin typeface="微软雅黑" panose="020B0503020204020204" pitchFamily="34" charset="-122"/>
                <a:ea typeface="微软雅黑" panose="020B0503020204020204" pitchFamily="34" charset="-122"/>
              </a:rPr>
              <a:t>当以下两个条件都满足时，以为</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中介变量，可以计算出变量</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对变量</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CDE</a:t>
            </a:r>
            <a:r>
              <a:rPr lang="zh-CN" altLang="en-US"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存在一组变量集</a:t>
            </a:r>
            <a:r>
              <a:rPr lang="en-US" altLang="zh-CN" dirty="0">
                <a:latin typeface="微软雅黑" panose="020B0503020204020204" pitchFamily="34" charset="-122"/>
                <a:ea typeface="微软雅黑" panose="020B0503020204020204" pitchFamily="34" charset="-122"/>
              </a:rPr>
              <a:t>S</a:t>
            </a:r>
            <a:r>
              <a:rPr lang="en-US" altLang="zh-CN" baseline="-25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能够阻断</a:t>
            </a:r>
            <a:r>
              <a:rPr lang="en-US" altLang="zh-CN" dirty="0">
                <a:latin typeface="微软雅黑" panose="020B0503020204020204" pitchFamily="34" charset="-122"/>
                <a:ea typeface="微软雅黑" panose="020B0503020204020204" pitchFamily="34" charset="-122"/>
              </a:rPr>
              <a:t>Z--&gt;Y</a:t>
            </a:r>
            <a:r>
              <a:rPr lang="zh-CN" altLang="en-US" dirty="0">
                <a:latin typeface="微软雅黑" panose="020B0503020204020204" pitchFamily="34" charset="-122"/>
                <a:ea typeface="微软雅黑" panose="020B0503020204020204" pitchFamily="34" charset="-122"/>
              </a:rPr>
              <a:t>的所有后门路径（</a:t>
            </a:r>
            <a:r>
              <a:rPr lang="en-US" altLang="zh-CN" dirty="0">
                <a:latin typeface="微软雅黑" panose="020B0503020204020204" pitchFamily="34" charset="-122"/>
                <a:ea typeface="微软雅黑" panose="020B0503020204020204" pitchFamily="34" charset="-122"/>
              </a:rPr>
              <a:t>X-&gt;Z</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I-&gt;Z)</a:t>
            </a:r>
            <a:r>
              <a:rPr lang="zh-CN" altLang="en-US" dirty="0">
                <a:latin typeface="微软雅黑" panose="020B0503020204020204" pitchFamily="34" charset="-122"/>
                <a:ea typeface="微软雅黑" panose="020B0503020204020204" pitchFamily="34" charset="-122"/>
              </a:rPr>
              <a:t>；</a:t>
            </a:r>
          </a:p>
          <a:p>
            <a:pPr>
              <a:lnSpc>
                <a:spcPct val="150000"/>
              </a:lnSpc>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当去掉指向</a:t>
            </a:r>
            <a:r>
              <a:rPr lang="en-US" altLang="zh-CN" dirty="0">
                <a:latin typeface="微软雅黑" panose="020B0503020204020204" pitchFamily="34" charset="-122"/>
                <a:ea typeface="微软雅黑" panose="020B0503020204020204" pitchFamily="34" charset="-122"/>
              </a:rPr>
              <a:t>Z</a:t>
            </a:r>
            <a:r>
              <a:rPr lang="zh-CN" altLang="en-US" dirty="0">
                <a:latin typeface="微软雅黑" panose="020B0503020204020204" pitchFamily="34" charset="-122"/>
                <a:ea typeface="微软雅黑" panose="020B0503020204020204" pitchFamily="34" charset="-122"/>
              </a:rPr>
              <a:t>的所有箭头后，存在一组变量集</a:t>
            </a:r>
            <a:r>
              <a:rPr lang="en-US" altLang="zh-CN" dirty="0">
                <a:latin typeface="微软雅黑" panose="020B0503020204020204" pitchFamily="34" charset="-122"/>
                <a:ea typeface="微软雅黑" panose="020B0503020204020204" pitchFamily="34" charset="-122"/>
              </a:rPr>
              <a:t>S</a:t>
            </a:r>
            <a:r>
              <a:rPr lang="en-US" altLang="zh-CN" baseline="-25000"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能够阻断 </a:t>
            </a:r>
            <a:r>
              <a:rPr lang="en-US" altLang="zh-CN" dirty="0">
                <a:latin typeface="微软雅黑" panose="020B0503020204020204" pitchFamily="34" charset="-122"/>
                <a:ea typeface="微软雅黑" panose="020B0503020204020204" pitchFamily="34" charset="-122"/>
              </a:rPr>
              <a:t>X--&gt;Y</a:t>
            </a:r>
            <a:r>
              <a:rPr lang="zh-CN" altLang="en-US" dirty="0">
                <a:latin typeface="微软雅黑" panose="020B0503020204020204" pitchFamily="34" charset="-122"/>
                <a:ea typeface="微软雅黑" panose="020B0503020204020204" pitchFamily="34" charset="-122"/>
              </a:rPr>
              <a:t>的所有后门路径（不存在）。</a:t>
            </a:r>
          </a:p>
        </p:txBody>
      </p:sp>
    </p:spTree>
    <p:extLst>
      <p:ext uri="{BB962C8B-B14F-4D97-AF65-F5344CB8AC3E}">
        <p14:creationId xmlns:p14="http://schemas.microsoft.com/office/powerpoint/2010/main" val="3212239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2A40770E-7DAD-6A51-7497-CDE96C13902C}"/>
              </a:ext>
            </a:extLst>
          </p:cNvPr>
          <p:cNvPicPr>
            <a:picLocks noChangeAspect="1"/>
          </p:cNvPicPr>
          <p:nvPr/>
        </p:nvPicPr>
        <p:blipFill>
          <a:blip r:embed="rId3"/>
          <a:stretch>
            <a:fillRect/>
          </a:stretch>
        </p:blipFill>
        <p:spPr>
          <a:xfrm>
            <a:off x="0" y="9405"/>
            <a:ext cx="12192000" cy="6063933"/>
          </a:xfrm>
          <a:prstGeom prst="rect">
            <a:avLst/>
          </a:prstGeom>
        </p:spPr>
      </p:pic>
      <p:pic>
        <p:nvPicPr>
          <p:cNvPr id="10" name="图片 9" descr="水上有艘船&#10;&#10;中度可信度描述已自动生成" hidden="1">
            <a:extLst>
              <a:ext uri="{FF2B5EF4-FFF2-40B4-BE49-F238E27FC236}">
                <a16:creationId xmlns:a16="http://schemas.microsoft.com/office/drawing/2014/main" id="{514884CD-4D59-481C-81FE-C432033EA09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b="27366"/>
          <a:stretch/>
        </p:blipFill>
        <p:spPr>
          <a:xfrm>
            <a:off x="-19794" y="0"/>
            <a:ext cx="12231588" cy="5925862"/>
          </a:xfrm>
          <a:prstGeom prst="rect">
            <a:avLst/>
          </a:prstGeom>
        </p:spPr>
      </p:pic>
      <p:sp>
        <p:nvSpPr>
          <p:cNvPr id="3" name="矩形 2">
            <a:extLst>
              <a:ext uri="{FF2B5EF4-FFF2-40B4-BE49-F238E27FC236}">
                <a16:creationId xmlns:a16="http://schemas.microsoft.com/office/drawing/2014/main" id="{277F9E7C-FFAD-4212-9A70-06FAF512F605}"/>
              </a:ext>
            </a:extLst>
          </p:cNvPr>
          <p:cNvSpPr/>
          <p:nvPr/>
        </p:nvSpPr>
        <p:spPr>
          <a:xfrm>
            <a:off x="0" y="-11445"/>
            <a:ext cx="12192000" cy="6063932"/>
          </a:xfrm>
          <a:prstGeom prst="rect">
            <a:avLst/>
          </a:prstGeom>
          <a:gradFill flip="none" rotWithShape="1">
            <a:gsLst>
              <a:gs pos="10000">
                <a:srgbClr val="003F88"/>
              </a:gs>
              <a:gs pos="100000">
                <a:srgbClr val="007BF6">
                  <a:alpha val="29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2" name="文本框 11">
            <a:extLst>
              <a:ext uri="{FF2B5EF4-FFF2-40B4-BE49-F238E27FC236}">
                <a16:creationId xmlns:a16="http://schemas.microsoft.com/office/drawing/2014/main" id="{EE2E5414-369B-4545-8FDE-3C6C8AE39BB0}"/>
              </a:ext>
            </a:extLst>
          </p:cNvPr>
          <p:cNvSpPr txBox="1"/>
          <p:nvPr/>
        </p:nvSpPr>
        <p:spPr>
          <a:xfrm>
            <a:off x="6096000" y="2088219"/>
            <a:ext cx="7491262"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alpha val="0"/>
                  </a:prstClr>
                </a:solidFill>
                <a:effectLst/>
                <a:uLnTx/>
                <a:uFillTx/>
                <a:latin typeface="微软雅黑"/>
                <a:ea typeface="微软雅黑"/>
                <a:cs typeface="+mn-cs"/>
              </a:rPr>
              <a:t>面向生态与航运的流域水库群多目标调度建模研究</a:t>
            </a:r>
          </a:p>
        </p:txBody>
      </p:sp>
      <p:sp>
        <p:nvSpPr>
          <p:cNvPr id="9" name="文本框 8">
            <a:extLst>
              <a:ext uri="{FF2B5EF4-FFF2-40B4-BE49-F238E27FC236}">
                <a16:creationId xmlns:a16="http://schemas.microsoft.com/office/drawing/2014/main" id="{27FFC353-34B2-4600-AF0D-F4D1FBADF58A}"/>
              </a:ext>
            </a:extLst>
          </p:cNvPr>
          <p:cNvSpPr txBox="1"/>
          <p:nvPr/>
        </p:nvSpPr>
        <p:spPr>
          <a:xfrm>
            <a:off x="712938" y="2955184"/>
            <a:ext cx="7491262"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white"/>
                </a:solidFill>
                <a:effectLst/>
                <a:uLnTx/>
                <a:uFillTx/>
                <a:latin typeface="微软雅黑"/>
                <a:ea typeface="微软雅黑"/>
                <a:cs typeface="+mn-cs"/>
              </a:rPr>
              <a:t>感谢您的观看</a:t>
            </a:r>
          </a:p>
        </p:txBody>
      </p:sp>
      <p:grpSp>
        <p:nvGrpSpPr>
          <p:cNvPr id="15" name="组合 14">
            <a:extLst>
              <a:ext uri="{FF2B5EF4-FFF2-40B4-BE49-F238E27FC236}">
                <a16:creationId xmlns:a16="http://schemas.microsoft.com/office/drawing/2014/main" id="{321286A0-64D8-8437-D368-E72B8944449D}"/>
              </a:ext>
            </a:extLst>
          </p:cNvPr>
          <p:cNvGrpSpPr/>
          <p:nvPr/>
        </p:nvGrpSpPr>
        <p:grpSpPr>
          <a:xfrm>
            <a:off x="712938" y="6145772"/>
            <a:ext cx="6464716" cy="378738"/>
            <a:chOff x="505548" y="6128266"/>
            <a:chExt cx="6464716" cy="378738"/>
          </a:xfrm>
        </p:grpSpPr>
        <p:sp>
          <p:nvSpPr>
            <p:cNvPr id="16" name="文本框 15">
              <a:extLst>
                <a:ext uri="{FF2B5EF4-FFF2-40B4-BE49-F238E27FC236}">
                  <a16:creationId xmlns:a16="http://schemas.microsoft.com/office/drawing/2014/main" id="{D2E247C8-B3F4-238D-9B82-FFDEE5E446E1}"/>
                </a:ext>
              </a:extLst>
            </p:cNvPr>
            <p:cNvSpPr txBox="1"/>
            <p:nvPr/>
          </p:nvSpPr>
          <p:spPr>
            <a:xfrm>
              <a:off x="2498228" y="6137672"/>
              <a:ext cx="2247092"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rPr>
                <a:t>信息管理与信息系统</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7" name="组合 16">
              <a:extLst>
                <a:ext uri="{FF2B5EF4-FFF2-40B4-BE49-F238E27FC236}">
                  <a16:creationId xmlns:a16="http://schemas.microsoft.com/office/drawing/2014/main" id="{E67940CB-3D3F-23EC-FE81-DA5692B92634}"/>
                </a:ext>
              </a:extLst>
            </p:cNvPr>
            <p:cNvGrpSpPr/>
            <p:nvPr/>
          </p:nvGrpSpPr>
          <p:grpSpPr>
            <a:xfrm>
              <a:off x="505548" y="6128266"/>
              <a:ext cx="6464716" cy="369332"/>
              <a:chOff x="505548" y="6128266"/>
              <a:chExt cx="6464716" cy="369332"/>
            </a:xfrm>
          </p:grpSpPr>
          <p:sp>
            <p:nvSpPr>
              <p:cNvPr id="18" name="文本框 17">
                <a:extLst>
                  <a:ext uri="{FF2B5EF4-FFF2-40B4-BE49-F238E27FC236}">
                    <a16:creationId xmlns:a16="http://schemas.microsoft.com/office/drawing/2014/main" id="{61E8C076-BD4D-2EC5-A6A0-4FBC15958287}"/>
                  </a:ext>
                </a:extLst>
              </p:cNvPr>
              <p:cNvSpPr txBox="1"/>
              <p:nvPr/>
            </p:nvSpPr>
            <p:spPr>
              <a:xfrm>
                <a:off x="505548" y="6128266"/>
                <a:ext cx="2014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OPPOSans M" panose="00020600040101010101" pitchFamily="18" charset="-122"/>
                    <a:ea typeface="OPPOSans M" panose="00020600040101010101" pitchFamily="18" charset="-122"/>
                    <a:cs typeface="OPPOSans M" panose="00020600040101010101" pitchFamily="18" charset="-122"/>
                  </a:rPr>
                  <a:t>中南财经政法大学</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9" name="直接连接符 18">
                <a:extLst>
                  <a:ext uri="{FF2B5EF4-FFF2-40B4-BE49-F238E27FC236}">
                    <a16:creationId xmlns:a16="http://schemas.microsoft.com/office/drawing/2014/main" id="{FEC7CC00-0C7A-82DF-5EF5-42085B62E13F}"/>
                  </a:ext>
                </a:extLst>
              </p:cNvPr>
              <p:cNvCxnSpPr>
                <a:cxnSpLocks/>
              </p:cNvCxnSpPr>
              <p:nvPr/>
            </p:nvCxnSpPr>
            <p:spPr>
              <a:xfrm>
                <a:off x="2498228"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1D819C-3AD9-EE88-B987-FB67DF6C762E}"/>
                  </a:ext>
                </a:extLst>
              </p:cNvPr>
              <p:cNvCxnSpPr>
                <a:cxnSpLocks/>
              </p:cNvCxnSpPr>
              <p:nvPr/>
            </p:nvCxnSpPr>
            <p:spPr>
              <a:xfrm>
                <a:off x="4745320"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22F7796-C583-DF65-C5E3-ECE3AF6317B7}"/>
                  </a:ext>
                </a:extLst>
              </p:cNvPr>
              <p:cNvSpPr txBox="1"/>
              <p:nvPr/>
            </p:nvSpPr>
            <p:spPr>
              <a:xfrm>
                <a:off x="4808220" y="6128266"/>
                <a:ext cx="2162044"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吴倩倩</a:t>
                </a:r>
              </a:p>
            </p:txBody>
          </p:sp>
        </p:grpSp>
      </p:grpSp>
      <p:sp>
        <p:nvSpPr>
          <p:cNvPr id="26" name="文本框 25">
            <a:extLst>
              <a:ext uri="{FF2B5EF4-FFF2-40B4-BE49-F238E27FC236}">
                <a16:creationId xmlns:a16="http://schemas.microsoft.com/office/drawing/2014/main" id="{C6977A73-00F6-8D44-1490-865C3047351F}"/>
              </a:ext>
            </a:extLst>
          </p:cNvPr>
          <p:cNvSpPr txBox="1"/>
          <p:nvPr/>
        </p:nvSpPr>
        <p:spPr>
          <a:xfrm rot="5400000">
            <a:off x="8036216" y="1467379"/>
            <a:ext cx="6098446" cy="2646878"/>
          </a:xfrm>
          <a:prstGeom prst="rect">
            <a:avLst/>
          </a:prstGeom>
          <a:noFill/>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rPr>
              <a:t>SCUT</a:t>
            </a:r>
          </a:p>
        </p:txBody>
      </p:sp>
      <p:pic>
        <p:nvPicPr>
          <p:cNvPr id="28" name="图片 27">
            <a:extLst>
              <a:ext uri="{FF2B5EF4-FFF2-40B4-BE49-F238E27FC236}">
                <a16:creationId xmlns:a16="http://schemas.microsoft.com/office/drawing/2014/main" id="{A445570C-2638-A6EA-F107-53553243D8EB}"/>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900076" y="1475432"/>
            <a:ext cx="1095678" cy="1095678"/>
          </a:xfrm>
          <a:prstGeom prst="rect">
            <a:avLst/>
          </a:prstGeom>
        </p:spPr>
      </p:pic>
    </p:spTree>
    <p:extLst>
      <p:ext uri="{BB962C8B-B14F-4D97-AF65-F5344CB8AC3E}">
        <p14:creationId xmlns:p14="http://schemas.microsoft.com/office/powerpoint/2010/main" val="325422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6044069-58E1-4C0E-838E-780AE132949E}"/>
              </a:ext>
            </a:extLst>
          </p:cNvPr>
          <p:cNvSpPr/>
          <p:nvPr/>
        </p:nvSpPr>
        <p:spPr>
          <a:xfrm>
            <a:off x="0" y="0"/>
            <a:ext cx="12192000" cy="6858000"/>
          </a:xfrm>
          <a:prstGeom prst="rect">
            <a:avLst/>
          </a:prstGeom>
          <a:gradFill flip="none" rotWithShape="1">
            <a:gsLst>
              <a:gs pos="0">
                <a:schemeClr val="accent1"/>
              </a:gs>
              <a:gs pos="80000">
                <a:schemeClr val="accent3"/>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pic>
        <p:nvPicPr>
          <p:cNvPr id="7" name="图片 6" descr="水上有艘船&#10;&#10;中度可信度描述已自动生成">
            <a:extLst>
              <a:ext uri="{FF2B5EF4-FFF2-40B4-BE49-F238E27FC236}">
                <a16:creationId xmlns:a16="http://schemas.microsoft.com/office/drawing/2014/main" id="{93EAC8A9-B3DB-4E57-A7EF-E976D5146806}"/>
              </a:ext>
            </a:extLst>
          </p:cNvPr>
          <p:cNvPicPr>
            <a:picLocks noChangeAspect="1"/>
          </p:cNvPicPr>
          <p:nvPr/>
        </p:nvPicPr>
        <p:blipFill>
          <a:blip r:embed="rId3">
            <a:alphaModFix amt="17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794" y="0"/>
            <a:ext cx="12231588" cy="8158482"/>
          </a:xfrm>
          <a:prstGeom prst="rect">
            <a:avLst/>
          </a:prstGeom>
        </p:spPr>
      </p:pic>
      <p:sp>
        <p:nvSpPr>
          <p:cNvPr id="4" name="文本框 3">
            <a:extLst>
              <a:ext uri="{FF2B5EF4-FFF2-40B4-BE49-F238E27FC236}">
                <a16:creationId xmlns:a16="http://schemas.microsoft.com/office/drawing/2014/main" id="{624F0ECC-CF8A-4A85-871F-638E85F717EF}"/>
              </a:ext>
            </a:extLst>
          </p:cNvPr>
          <p:cNvSpPr txBox="1"/>
          <p:nvPr/>
        </p:nvSpPr>
        <p:spPr>
          <a:xfrm rot="16200000" flipH="1">
            <a:off x="4472478" y="-5852029"/>
            <a:ext cx="3247043" cy="1346456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i="0" u="none" strike="noStrike" kern="1200" cap="none" spc="0" normalizeH="0" baseline="0" noProof="0" dirty="0">
                <a:ln>
                  <a:noFill/>
                </a:ln>
                <a:solidFill>
                  <a:srgbClr val="2190FF">
                    <a:alpha val="16000"/>
                  </a:srgbClr>
                </a:solidFill>
                <a:effectLst/>
                <a:uLnTx/>
                <a:uFillTx/>
                <a:latin typeface="Arial"/>
                <a:ea typeface="微软雅黑"/>
                <a:cs typeface="+mn-cs"/>
              </a:rPr>
              <a:t>CONTENT</a:t>
            </a:r>
            <a:endParaRPr kumimoji="0" lang="zh-CN" altLang="en-US" sz="19900" b="1" i="0" u="none" strike="noStrike" kern="1200" cap="none" spc="0" normalizeH="0" baseline="0" noProof="0" dirty="0">
              <a:ln>
                <a:noFill/>
              </a:ln>
              <a:solidFill>
                <a:srgbClr val="2190FF">
                  <a:alpha val="16000"/>
                </a:srgbClr>
              </a:solidFill>
              <a:effectLst/>
              <a:uLnTx/>
              <a:uFillTx/>
              <a:latin typeface="Arial"/>
              <a:ea typeface="微软雅黑"/>
              <a:cs typeface="+mn-cs"/>
            </a:endParaRPr>
          </a:p>
        </p:txBody>
      </p:sp>
      <p:sp>
        <p:nvSpPr>
          <p:cNvPr id="2" name="矩形: 圆顶角 1">
            <a:extLst>
              <a:ext uri="{FF2B5EF4-FFF2-40B4-BE49-F238E27FC236}">
                <a16:creationId xmlns:a16="http://schemas.microsoft.com/office/drawing/2014/main" id="{56704391-82E0-403B-8C28-32C9736C16B6}"/>
              </a:ext>
            </a:extLst>
          </p:cNvPr>
          <p:cNvSpPr/>
          <p:nvPr/>
        </p:nvSpPr>
        <p:spPr>
          <a:xfrm>
            <a:off x="772477" y="880253"/>
            <a:ext cx="10442575" cy="5427553"/>
          </a:xfrm>
          <a:prstGeom prst="round2SameRect">
            <a:avLst>
              <a:gd name="adj1" fmla="val 0"/>
              <a:gd name="adj2" fmla="val 5112"/>
            </a:avLst>
          </a:prstGeom>
          <a:solidFill>
            <a:schemeClr val="bg1"/>
          </a:solidFill>
          <a:ln>
            <a:noFill/>
          </a:ln>
          <a:effectLst>
            <a:outerShdw blurRad="546100" dist="876300" dir="5400000" sx="91000" sy="91000" algn="t" rotWithShape="0">
              <a:srgbClr val="003F88">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cxnSp>
        <p:nvCxnSpPr>
          <p:cNvPr id="6" name="直接连接符 5">
            <a:extLst>
              <a:ext uri="{FF2B5EF4-FFF2-40B4-BE49-F238E27FC236}">
                <a16:creationId xmlns:a16="http://schemas.microsoft.com/office/drawing/2014/main" id="{767D3D75-942A-46B5-8236-1FCF1813A31B}"/>
              </a:ext>
            </a:extLst>
          </p:cNvPr>
          <p:cNvCxnSpPr>
            <a:cxnSpLocks/>
          </p:cNvCxnSpPr>
          <p:nvPr/>
        </p:nvCxnSpPr>
        <p:spPr>
          <a:xfrm>
            <a:off x="2137680" y="1506699"/>
            <a:ext cx="0" cy="372505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C3A32A6-0CA3-4A2A-B6A1-446CF23D87B5}"/>
              </a:ext>
            </a:extLst>
          </p:cNvPr>
          <p:cNvCxnSpPr>
            <a:cxnSpLocks/>
          </p:cNvCxnSpPr>
          <p:nvPr/>
        </p:nvCxnSpPr>
        <p:spPr>
          <a:xfrm>
            <a:off x="772477" y="898841"/>
            <a:ext cx="10442575" cy="0"/>
          </a:xfrm>
          <a:prstGeom prst="line">
            <a:avLst/>
          </a:prstGeom>
          <a:ln w="60325">
            <a:solidFill>
              <a:srgbClr val="2190FF"/>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40D0CA8-3E7D-4E1A-A302-E5C8D47C3563}"/>
              </a:ext>
            </a:extLst>
          </p:cNvPr>
          <p:cNvSpPr txBox="1"/>
          <p:nvPr/>
        </p:nvSpPr>
        <p:spPr>
          <a:xfrm flipH="1">
            <a:off x="1029684" y="1199484"/>
            <a:ext cx="1107996" cy="4369085"/>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2190FF">
                    <a:alpha val="16000"/>
                  </a:srgbClr>
                </a:solidFill>
                <a:effectLst/>
                <a:uLnTx/>
                <a:uFillTx/>
                <a:latin typeface="Arial"/>
                <a:ea typeface="微软雅黑"/>
                <a:cs typeface="+mn-cs"/>
              </a:rPr>
              <a:t>CONTENT</a:t>
            </a:r>
            <a:endParaRPr kumimoji="0" lang="zh-CN" altLang="en-US" sz="6000" b="1" i="0" u="none" strike="noStrike" kern="1200" cap="none" spc="0" normalizeH="0" baseline="0" noProof="0" dirty="0">
              <a:ln>
                <a:noFill/>
              </a:ln>
              <a:solidFill>
                <a:srgbClr val="2190FF">
                  <a:alpha val="16000"/>
                </a:srgbClr>
              </a:solidFill>
              <a:effectLst/>
              <a:uLnTx/>
              <a:uFillTx/>
              <a:latin typeface="Arial"/>
              <a:ea typeface="微软雅黑"/>
              <a:cs typeface="+mn-cs"/>
            </a:endParaRPr>
          </a:p>
        </p:txBody>
      </p:sp>
      <p:grpSp>
        <p:nvGrpSpPr>
          <p:cNvPr id="13" name="组合 12">
            <a:extLst>
              <a:ext uri="{FF2B5EF4-FFF2-40B4-BE49-F238E27FC236}">
                <a16:creationId xmlns:a16="http://schemas.microsoft.com/office/drawing/2014/main" id="{B6E6A4AB-D676-884F-B1B3-2A105E1DAF29}"/>
              </a:ext>
            </a:extLst>
          </p:cNvPr>
          <p:cNvGrpSpPr/>
          <p:nvPr/>
        </p:nvGrpSpPr>
        <p:grpSpPr>
          <a:xfrm>
            <a:off x="2457040" y="1442056"/>
            <a:ext cx="3102444" cy="400110"/>
            <a:chOff x="4678858" y="1502997"/>
            <a:chExt cx="3102444" cy="400110"/>
          </a:xfrm>
        </p:grpSpPr>
        <p:sp>
          <p:nvSpPr>
            <p:cNvPr id="8" name="文本框 7">
              <a:extLst>
                <a:ext uri="{FF2B5EF4-FFF2-40B4-BE49-F238E27FC236}">
                  <a16:creationId xmlns:a16="http://schemas.microsoft.com/office/drawing/2014/main" id="{29501EAA-40B6-49F7-AD33-487AB667FCA1}"/>
                </a:ext>
              </a:extLst>
            </p:cNvPr>
            <p:cNvSpPr txBox="1"/>
            <p:nvPr/>
          </p:nvSpPr>
          <p:spPr>
            <a:xfrm>
              <a:off x="5173538" y="1502997"/>
              <a:ext cx="26077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什么是因果关系</a:t>
              </a:r>
            </a:p>
          </p:txBody>
        </p:sp>
        <p:sp>
          <p:nvSpPr>
            <p:cNvPr id="21" name="文本框 20">
              <a:extLst>
                <a:ext uri="{FF2B5EF4-FFF2-40B4-BE49-F238E27FC236}">
                  <a16:creationId xmlns:a16="http://schemas.microsoft.com/office/drawing/2014/main" id="{CB707932-1F8F-4D7F-B97A-01A76A5326AE}"/>
                </a:ext>
              </a:extLst>
            </p:cNvPr>
            <p:cNvSpPr txBox="1"/>
            <p:nvPr/>
          </p:nvSpPr>
          <p:spPr>
            <a:xfrm>
              <a:off x="4678858" y="1502997"/>
              <a:ext cx="5067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Arial"/>
                  <a:ea typeface="微软雅黑"/>
                  <a:cs typeface="+mn-cs"/>
                </a:rPr>
                <a:t>01</a:t>
              </a:r>
              <a:r>
                <a:rPr kumimoji="0" lang="en-US" altLang="zh-CN" sz="2000" b="1" i="0" u="none" strike="noStrike" kern="1200" cap="none" spc="0" normalizeH="0" baseline="0" noProof="0" dirty="0">
                  <a:ln>
                    <a:noFill/>
                  </a:ln>
                  <a:solidFill>
                    <a:srgbClr val="2190FF">
                      <a:alpha val="30000"/>
                    </a:srgbClr>
                  </a:solidFill>
                  <a:effectLst/>
                  <a:uLnTx/>
                  <a:uFillTx/>
                  <a:latin typeface="Arial"/>
                  <a:ea typeface="微软雅黑"/>
                  <a:cs typeface="+mn-cs"/>
                </a:rPr>
                <a:t> </a:t>
              </a:r>
              <a:r>
                <a:rPr kumimoji="0" lang="en-US" altLang="zh-CN" sz="2000" b="1" i="0" u="none" strike="noStrike" kern="1200" cap="none" spc="0" normalizeH="0" baseline="0" noProof="0" dirty="0">
                  <a:ln>
                    <a:noFill/>
                  </a:ln>
                  <a:solidFill>
                    <a:srgbClr val="2190FF">
                      <a:alpha val="43000"/>
                    </a:srgbClr>
                  </a:solidFill>
                  <a:effectLst/>
                  <a:uLnTx/>
                  <a:uFillTx/>
                  <a:latin typeface="Arial"/>
                  <a:ea typeface="微软雅黑"/>
                  <a:cs typeface="+mn-cs"/>
                </a:rPr>
                <a:t> </a:t>
              </a:r>
              <a:r>
                <a:rPr kumimoji="0" lang="en-US" altLang="zh-CN" sz="2000" b="1" i="0" u="none" strike="noStrike" kern="1200" cap="none" spc="0" normalizeH="0" baseline="0" noProof="0" dirty="0">
                  <a:ln>
                    <a:noFill/>
                  </a:ln>
                  <a:solidFill>
                    <a:srgbClr val="003F88"/>
                  </a:solidFill>
                  <a:effectLst/>
                  <a:uLnTx/>
                  <a:uFillTx/>
                  <a:latin typeface="Arial"/>
                  <a:ea typeface="微软雅黑"/>
                  <a:cs typeface="+mn-cs"/>
                </a:rPr>
                <a:t> </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grpSp>
      <p:grpSp>
        <p:nvGrpSpPr>
          <p:cNvPr id="3" name="组合 2">
            <a:extLst>
              <a:ext uri="{FF2B5EF4-FFF2-40B4-BE49-F238E27FC236}">
                <a16:creationId xmlns:a16="http://schemas.microsoft.com/office/drawing/2014/main" id="{FE114550-060D-6FD1-DEC9-DF0B8C508B91}"/>
              </a:ext>
            </a:extLst>
          </p:cNvPr>
          <p:cNvGrpSpPr/>
          <p:nvPr/>
        </p:nvGrpSpPr>
        <p:grpSpPr>
          <a:xfrm>
            <a:off x="2457040" y="2753906"/>
            <a:ext cx="3136174" cy="400110"/>
            <a:chOff x="4678858" y="2193377"/>
            <a:chExt cx="3136174" cy="400110"/>
          </a:xfrm>
        </p:grpSpPr>
        <p:sp>
          <p:nvSpPr>
            <p:cNvPr id="14" name="文本框 13">
              <a:extLst>
                <a:ext uri="{FF2B5EF4-FFF2-40B4-BE49-F238E27FC236}">
                  <a16:creationId xmlns:a16="http://schemas.microsoft.com/office/drawing/2014/main" id="{39F0D31C-6DBE-4BA6-BA24-A97FDF8295C4}"/>
                </a:ext>
              </a:extLst>
            </p:cNvPr>
            <p:cNvSpPr txBox="1"/>
            <p:nvPr/>
          </p:nvSpPr>
          <p:spPr>
            <a:xfrm>
              <a:off x="5173538" y="2193377"/>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lumMod val="75000"/>
                      <a:lumOff val="25000"/>
                    </a:prstClr>
                  </a:solidFill>
                  <a:latin typeface="Arial"/>
                  <a:ea typeface="微软雅黑"/>
                </a:rPr>
                <a:t>因果关系结构</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sp>
          <p:nvSpPr>
            <p:cNvPr id="23" name="文本框 22">
              <a:extLst>
                <a:ext uri="{FF2B5EF4-FFF2-40B4-BE49-F238E27FC236}">
                  <a16:creationId xmlns:a16="http://schemas.microsoft.com/office/drawing/2014/main" id="{6D996D0B-7AAB-414B-87AE-178B00EA440A}"/>
                </a:ext>
              </a:extLst>
            </p:cNvPr>
            <p:cNvSpPr txBox="1"/>
            <p:nvPr/>
          </p:nvSpPr>
          <p:spPr>
            <a:xfrm>
              <a:off x="4678858" y="2193377"/>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Arial"/>
                  <a:ea typeface="微软雅黑"/>
                  <a:cs typeface="+mn-cs"/>
                </a:rPr>
                <a:t>02</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grpSp>
      <p:sp>
        <p:nvSpPr>
          <p:cNvPr id="35" name="矩形 34">
            <a:extLst>
              <a:ext uri="{FF2B5EF4-FFF2-40B4-BE49-F238E27FC236}">
                <a16:creationId xmlns:a16="http://schemas.microsoft.com/office/drawing/2014/main" id="{569A51BD-5103-7CCE-5183-5037635986EE}"/>
              </a:ext>
            </a:extLst>
          </p:cNvPr>
          <p:cNvSpPr/>
          <p:nvPr/>
        </p:nvSpPr>
        <p:spPr>
          <a:xfrm rot="16200000">
            <a:off x="5770255" y="240374"/>
            <a:ext cx="7496639" cy="6404004"/>
          </a:xfrm>
          <a:prstGeom prst="rect">
            <a:avLst/>
          </a:prstGeom>
          <a:gradFill flip="none" rotWithShape="1">
            <a:gsLst>
              <a:gs pos="0">
                <a:srgbClr val="0075EB"/>
              </a:gs>
              <a:gs pos="98000">
                <a:schemeClr val="accent1">
                  <a:lumMod val="5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Roboto"/>
              <a:ea typeface="思源黑体 CN Regular"/>
              <a:cs typeface="+mn-cs"/>
            </a:endParaRPr>
          </a:p>
        </p:txBody>
      </p:sp>
      <p:pic>
        <p:nvPicPr>
          <p:cNvPr id="19" name="图片 18">
            <a:extLst>
              <a:ext uri="{FF2B5EF4-FFF2-40B4-BE49-F238E27FC236}">
                <a16:creationId xmlns:a16="http://schemas.microsoft.com/office/drawing/2014/main" id="{5B8A8AF4-014E-2ADC-B192-9E59FE8F6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596" y="1"/>
            <a:ext cx="4949190" cy="6857999"/>
          </a:xfrm>
          <a:prstGeom prst="rect">
            <a:avLst/>
          </a:prstGeom>
        </p:spPr>
      </p:pic>
      <p:sp>
        <p:nvSpPr>
          <p:cNvPr id="37" name="文本框 36">
            <a:extLst>
              <a:ext uri="{FF2B5EF4-FFF2-40B4-BE49-F238E27FC236}">
                <a16:creationId xmlns:a16="http://schemas.microsoft.com/office/drawing/2014/main" id="{BA3848E4-5D8B-F96B-5207-3092FF4303A7}"/>
              </a:ext>
            </a:extLst>
          </p:cNvPr>
          <p:cNvSpPr txBox="1"/>
          <p:nvPr/>
        </p:nvSpPr>
        <p:spPr>
          <a:xfrm>
            <a:off x="2669252" y="1907631"/>
            <a:ext cx="26077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辛普森悖论</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solidFill>
                  <a:prstClr val="black">
                    <a:lumMod val="75000"/>
                    <a:lumOff val="25000"/>
                  </a:prstClr>
                </a:solidFill>
                <a:latin typeface="Arial"/>
                <a:ea typeface="微软雅黑"/>
              </a:rPr>
              <a:t>结构化因果模型</a:t>
            </a:r>
            <a:endPar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sp>
        <p:nvSpPr>
          <p:cNvPr id="38" name="文本框 37">
            <a:extLst>
              <a:ext uri="{FF2B5EF4-FFF2-40B4-BE49-F238E27FC236}">
                <a16:creationId xmlns:a16="http://schemas.microsoft.com/office/drawing/2014/main" id="{BCA772E2-7CCB-0ABA-0464-944B7756D6CA}"/>
              </a:ext>
            </a:extLst>
          </p:cNvPr>
          <p:cNvSpPr txBox="1"/>
          <p:nvPr/>
        </p:nvSpPr>
        <p:spPr>
          <a:xfrm>
            <a:off x="2695402" y="3186667"/>
            <a:ext cx="260776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Chain </a:t>
            </a: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链状结构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Fork </a:t>
            </a: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叉状结构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solidFill>
                  <a:prstClr val="black">
                    <a:lumMod val="75000"/>
                    <a:lumOff val="25000"/>
                  </a:prstClr>
                </a:solidFill>
                <a:latin typeface="Arial"/>
                <a:ea typeface="微软雅黑"/>
              </a:rPr>
              <a:t>Collider </a:t>
            </a:r>
            <a:r>
              <a:rPr lang="zh-CN" altLang="en-US" dirty="0">
                <a:solidFill>
                  <a:prstClr val="black">
                    <a:lumMod val="75000"/>
                    <a:lumOff val="25000"/>
                  </a:prstClr>
                </a:solidFill>
                <a:latin typeface="Arial"/>
                <a:ea typeface="微软雅黑"/>
              </a:rPr>
              <a:t>对撞结构</a:t>
            </a:r>
            <a:endParaRPr lang="en-US" altLang="zh-CN" dirty="0">
              <a:solidFill>
                <a:prstClr val="black">
                  <a:lumMod val="75000"/>
                  <a:lumOff val="25000"/>
                </a:prstClr>
              </a:solidFill>
              <a:latin typeface="Arial"/>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D-</a:t>
            </a: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分离</a:t>
            </a:r>
          </a:p>
        </p:txBody>
      </p:sp>
      <p:grpSp>
        <p:nvGrpSpPr>
          <p:cNvPr id="40" name="组合 39">
            <a:extLst>
              <a:ext uri="{FF2B5EF4-FFF2-40B4-BE49-F238E27FC236}">
                <a16:creationId xmlns:a16="http://schemas.microsoft.com/office/drawing/2014/main" id="{EC62D4F6-E035-B858-2BB4-04B6757E180D}"/>
              </a:ext>
            </a:extLst>
          </p:cNvPr>
          <p:cNvGrpSpPr/>
          <p:nvPr/>
        </p:nvGrpSpPr>
        <p:grpSpPr>
          <a:xfrm>
            <a:off x="2457040" y="4469467"/>
            <a:ext cx="3136174" cy="1135540"/>
            <a:chOff x="2485664" y="4604497"/>
            <a:chExt cx="3136174" cy="1135540"/>
          </a:xfrm>
        </p:grpSpPr>
        <p:grpSp>
          <p:nvGrpSpPr>
            <p:cNvPr id="15" name="组合 14">
              <a:extLst>
                <a:ext uri="{FF2B5EF4-FFF2-40B4-BE49-F238E27FC236}">
                  <a16:creationId xmlns:a16="http://schemas.microsoft.com/office/drawing/2014/main" id="{9A5527CF-8230-2084-4C04-2D7C01C49A00}"/>
                </a:ext>
              </a:extLst>
            </p:cNvPr>
            <p:cNvGrpSpPr/>
            <p:nvPr/>
          </p:nvGrpSpPr>
          <p:grpSpPr>
            <a:xfrm>
              <a:off x="2485664" y="4604497"/>
              <a:ext cx="3136174" cy="402314"/>
              <a:chOff x="4678858" y="2704441"/>
              <a:chExt cx="3136174" cy="402314"/>
            </a:xfrm>
          </p:grpSpPr>
          <p:sp>
            <p:nvSpPr>
              <p:cNvPr id="16" name="文本框 15">
                <a:extLst>
                  <a:ext uri="{FF2B5EF4-FFF2-40B4-BE49-F238E27FC236}">
                    <a16:creationId xmlns:a16="http://schemas.microsoft.com/office/drawing/2014/main" id="{FB0CD4A5-E28D-4861-8265-5CFF215A1145}"/>
                  </a:ext>
                </a:extLst>
              </p:cNvPr>
              <p:cNvSpPr txBox="1"/>
              <p:nvPr/>
            </p:nvSpPr>
            <p:spPr>
              <a:xfrm>
                <a:off x="5173538" y="2706645"/>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如何实现因果推断</a:t>
                </a:r>
              </a:p>
            </p:txBody>
          </p:sp>
          <p:sp>
            <p:nvSpPr>
              <p:cNvPr id="31" name="文本框 30">
                <a:extLst>
                  <a:ext uri="{FF2B5EF4-FFF2-40B4-BE49-F238E27FC236}">
                    <a16:creationId xmlns:a16="http://schemas.microsoft.com/office/drawing/2014/main" id="{E9B7DD13-CA2C-4C50-96C0-3C5E99A53572}"/>
                  </a:ext>
                </a:extLst>
              </p:cNvPr>
              <p:cNvSpPr txBox="1"/>
              <p:nvPr/>
            </p:nvSpPr>
            <p:spPr>
              <a:xfrm>
                <a:off x="4678858" y="2704441"/>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2190FF"/>
                    </a:solidFill>
                    <a:effectLst/>
                    <a:uLnTx/>
                    <a:uFillTx/>
                    <a:latin typeface="Arial"/>
                    <a:ea typeface="微软雅黑"/>
                    <a:cs typeface="+mn-cs"/>
                  </a:rPr>
                  <a:t>03</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grpSp>
        <p:sp>
          <p:nvSpPr>
            <p:cNvPr id="39" name="文本框 38">
              <a:extLst>
                <a:ext uri="{FF2B5EF4-FFF2-40B4-BE49-F238E27FC236}">
                  <a16:creationId xmlns:a16="http://schemas.microsoft.com/office/drawing/2014/main" id="{F653C57A-2AB4-CCFF-4629-E476A401989B}"/>
                </a:ext>
              </a:extLst>
            </p:cNvPr>
            <p:cNvSpPr txBox="1"/>
            <p:nvPr/>
          </p:nvSpPr>
          <p:spPr>
            <a:xfrm>
              <a:off x="2657032" y="5093706"/>
              <a:ext cx="26077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干预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a:ea typeface="微软雅黑"/>
                  <a:cs typeface="+mn-cs"/>
                </a:rPr>
                <a:t>反事实</a:t>
              </a:r>
            </a:p>
          </p:txBody>
        </p:sp>
      </p:grpSp>
    </p:spTree>
    <p:extLst>
      <p:ext uri="{BB962C8B-B14F-4D97-AF65-F5344CB8AC3E}">
        <p14:creationId xmlns:p14="http://schemas.microsoft.com/office/powerpoint/2010/main" val="420410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792AB7D-46A9-A8D8-2CDC-BE3A237E7B22}"/>
              </a:ext>
            </a:extLst>
          </p:cNvPr>
          <p:cNvSpPr/>
          <p:nvPr/>
        </p:nvSpPr>
        <p:spPr>
          <a:xfrm>
            <a:off x="548309" y="1480118"/>
            <a:ext cx="10812493" cy="1122744"/>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辛普森悖论</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4" name="文本框 3">
            <a:extLst>
              <a:ext uri="{FF2B5EF4-FFF2-40B4-BE49-F238E27FC236}">
                <a16:creationId xmlns:a16="http://schemas.microsoft.com/office/drawing/2014/main" id="{B5B900E8-03C3-C8E7-9B56-0EE7F05675D4}"/>
              </a:ext>
            </a:extLst>
          </p:cNvPr>
          <p:cNvSpPr txBox="1"/>
          <p:nvPr/>
        </p:nvSpPr>
        <p:spPr>
          <a:xfrm>
            <a:off x="985220" y="1605509"/>
            <a:ext cx="10018652" cy="874407"/>
          </a:xfrm>
          <a:prstGeom prst="rect">
            <a:avLst/>
          </a:prstGeom>
          <a:noFill/>
        </p:spPr>
        <p:txBody>
          <a:bodyPr wrap="square">
            <a:spAutoFit/>
          </a:bodyPr>
          <a:lstStyle/>
          <a:p>
            <a:pPr>
              <a:lnSpc>
                <a:spcPct val="150000"/>
              </a:lnSpc>
            </a:pPr>
            <a:r>
              <a:rPr lang="zh-CN" altLang="en-US" b="1" i="0" dirty="0">
                <a:solidFill>
                  <a:srgbClr val="121212"/>
                </a:solidFill>
                <a:effectLst/>
                <a:latin typeface="微软雅黑" panose="020B0503020204020204" pitchFamily="34" charset="-122"/>
                <a:ea typeface="微软雅黑" panose="020B0503020204020204" pitchFamily="34" charset="-122"/>
              </a:rPr>
              <a:t>辛普森悖论：</a:t>
            </a:r>
            <a:r>
              <a:rPr lang="zh-CN" altLang="en-US" i="0" dirty="0">
                <a:solidFill>
                  <a:srgbClr val="121212"/>
                </a:solidFill>
                <a:effectLst/>
                <a:latin typeface="微软雅黑" panose="020B0503020204020204" pitchFamily="34" charset="-122"/>
                <a:ea typeface="微软雅黑" panose="020B0503020204020204" pitchFamily="34" charset="-122"/>
              </a:rPr>
              <a:t>计算</a:t>
            </a:r>
            <a:r>
              <a:rPr lang="zh-CN" altLang="en-US" i="0" dirty="0">
                <a:solidFill>
                  <a:srgbClr val="C00000"/>
                </a:solidFill>
                <a:effectLst/>
                <a:latin typeface="微软雅黑" panose="020B0503020204020204" pitchFamily="34" charset="-122"/>
                <a:ea typeface="微软雅黑" panose="020B0503020204020204" pitchFamily="34" charset="-122"/>
              </a:rPr>
              <a:t>分项</a:t>
            </a:r>
            <a:r>
              <a:rPr lang="zh-CN" altLang="en-US" i="0" dirty="0">
                <a:solidFill>
                  <a:srgbClr val="121212"/>
                </a:solidFill>
                <a:effectLst/>
                <a:latin typeface="微软雅黑" panose="020B0503020204020204" pitchFamily="34" charset="-122"/>
                <a:ea typeface="微软雅黑" panose="020B0503020204020204" pitchFamily="34" charset="-122"/>
              </a:rPr>
              <a:t>的比例（比如各种各样的率）数据时，</a:t>
            </a:r>
            <a:r>
              <a:rPr lang="en-US" altLang="zh-CN" i="0" dirty="0">
                <a:solidFill>
                  <a:srgbClr val="121212"/>
                </a:solidFill>
                <a:effectLst/>
                <a:latin typeface="微软雅黑" panose="020B0503020204020204" pitchFamily="34" charset="-122"/>
                <a:ea typeface="微软雅黑" panose="020B0503020204020204" pitchFamily="34" charset="-122"/>
              </a:rPr>
              <a:t>A</a:t>
            </a:r>
            <a:r>
              <a:rPr lang="zh-CN" altLang="en-US" i="0" dirty="0">
                <a:solidFill>
                  <a:srgbClr val="121212"/>
                </a:solidFill>
                <a:effectLst/>
                <a:latin typeface="微软雅黑" panose="020B0503020204020204" pitchFamily="34" charset="-122"/>
                <a:ea typeface="微软雅黑" panose="020B0503020204020204" pitchFamily="34" charset="-122"/>
              </a:rPr>
              <a:t>方的每一分项的数据都比</a:t>
            </a:r>
            <a:r>
              <a:rPr lang="en-US" altLang="zh-CN" i="0" dirty="0">
                <a:solidFill>
                  <a:srgbClr val="121212"/>
                </a:solidFill>
                <a:effectLst/>
                <a:latin typeface="微软雅黑" panose="020B0503020204020204" pitchFamily="34" charset="-122"/>
                <a:ea typeface="微软雅黑" panose="020B0503020204020204" pitchFamily="34" charset="-122"/>
              </a:rPr>
              <a:t>B</a:t>
            </a:r>
            <a:r>
              <a:rPr lang="zh-CN" altLang="en-US" i="0" dirty="0">
                <a:solidFill>
                  <a:srgbClr val="121212"/>
                </a:solidFill>
                <a:effectLst/>
                <a:latin typeface="微软雅黑" panose="020B0503020204020204" pitchFamily="34" charset="-122"/>
                <a:ea typeface="微软雅黑" panose="020B0503020204020204" pitchFamily="34" charset="-122"/>
              </a:rPr>
              <a:t>方要高，但是把各分项一汇总起来算</a:t>
            </a:r>
            <a:r>
              <a:rPr lang="zh-CN" altLang="en-US" i="0" dirty="0">
                <a:solidFill>
                  <a:srgbClr val="C00000"/>
                </a:solidFill>
                <a:effectLst/>
                <a:latin typeface="微软雅黑" panose="020B0503020204020204" pitchFamily="34" charset="-122"/>
                <a:ea typeface="微软雅黑" panose="020B0503020204020204" pitchFamily="34" charset="-122"/>
              </a:rPr>
              <a:t>总体</a:t>
            </a:r>
            <a:r>
              <a:rPr lang="zh-CN" altLang="en-US" i="0" dirty="0">
                <a:solidFill>
                  <a:srgbClr val="121212"/>
                </a:solidFill>
                <a:effectLst/>
                <a:latin typeface="微软雅黑" panose="020B0503020204020204" pitchFamily="34" charset="-122"/>
                <a:ea typeface="微软雅黑" panose="020B0503020204020204" pitchFamily="34" charset="-122"/>
              </a:rPr>
              <a:t>数据时，</a:t>
            </a:r>
            <a:r>
              <a:rPr lang="en-US" altLang="zh-CN" i="0" dirty="0">
                <a:solidFill>
                  <a:srgbClr val="121212"/>
                </a:solidFill>
                <a:effectLst/>
                <a:latin typeface="微软雅黑" panose="020B0503020204020204" pitchFamily="34" charset="-122"/>
                <a:ea typeface="微软雅黑" panose="020B0503020204020204" pitchFamily="34" charset="-122"/>
              </a:rPr>
              <a:t>A</a:t>
            </a:r>
            <a:r>
              <a:rPr lang="zh-CN" altLang="en-US" i="0" dirty="0">
                <a:solidFill>
                  <a:srgbClr val="121212"/>
                </a:solidFill>
                <a:effectLst/>
                <a:latin typeface="微软雅黑" panose="020B0503020204020204" pitchFamily="34" charset="-122"/>
                <a:ea typeface="微软雅黑" panose="020B0503020204020204" pitchFamily="34" charset="-122"/>
              </a:rPr>
              <a:t>方却比</a:t>
            </a:r>
            <a:r>
              <a:rPr lang="en-US" altLang="zh-CN" i="0" dirty="0">
                <a:solidFill>
                  <a:srgbClr val="121212"/>
                </a:solidFill>
                <a:effectLst/>
                <a:latin typeface="微软雅黑" panose="020B0503020204020204" pitchFamily="34" charset="-122"/>
                <a:ea typeface="微软雅黑" panose="020B0503020204020204" pitchFamily="34" charset="-122"/>
              </a:rPr>
              <a:t>B</a:t>
            </a:r>
            <a:r>
              <a:rPr lang="zh-CN" altLang="en-US" i="0" dirty="0">
                <a:solidFill>
                  <a:srgbClr val="121212"/>
                </a:solidFill>
                <a:effectLst/>
                <a:latin typeface="微软雅黑" panose="020B0503020204020204" pitchFamily="34" charset="-122"/>
                <a:ea typeface="微软雅黑" panose="020B0503020204020204" pitchFamily="34" charset="-122"/>
              </a:rPr>
              <a:t>方低。</a:t>
            </a:r>
            <a:endParaRPr lang="zh-CN" altLang="en-US" dirty="0">
              <a:latin typeface="微软雅黑" panose="020B0503020204020204" pitchFamily="34" charset="-122"/>
              <a:ea typeface="微软雅黑" panose="020B0503020204020204" pitchFamily="34" charset="-122"/>
            </a:endParaRPr>
          </a:p>
        </p:txBody>
      </p:sp>
      <p:graphicFrame>
        <p:nvGraphicFramePr>
          <p:cNvPr id="6" name="表格 6">
            <a:extLst>
              <a:ext uri="{FF2B5EF4-FFF2-40B4-BE49-F238E27FC236}">
                <a16:creationId xmlns:a16="http://schemas.microsoft.com/office/drawing/2014/main" id="{20F60D20-CE5E-8F33-08F5-DCCEFF569080}"/>
              </a:ext>
            </a:extLst>
          </p:cNvPr>
          <p:cNvGraphicFramePr>
            <a:graphicFrameLocks noGrp="1"/>
          </p:cNvGraphicFramePr>
          <p:nvPr>
            <p:extLst>
              <p:ext uri="{D42A27DB-BD31-4B8C-83A1-F6EECF244321}">
                <p14:modId xmlns:p14="http://schemas.microsoft.com/office/powerpoint/2010/main" val="3226881196"/>
              </p:ext>
            </p:extLst>
          </p:nvPr>
        </p:nvGraphicFramePr>
        <p:xfrm>
          <a:off x="628298" y="3028264"/>
          <a:ext cx="6376269" cy="2897456"/>
        </p:xfrm>
        <a:graphic>
          <a:graphicData uri="http://schemas.openxmlformats.org/drawingml/2006/table">
            <a:tbl>
              <a:tblPr firstRow="1" bandRow="1">
                <a:tableStyleId>{5C22544A-7EE6-4342-B048-85BDC9FD1C3A}</a:tableStyleId>
              </a:tblPr>
              <a:tblGrid>
                <a:gridCol w="2125423">
                  <a:extLst>
                    <a:ext uri="{9D8B030D-6E8A-4147-A177-3AD203B41FA5}">
                      <a16:colId xmlns:a16="http://schemas.microsoft.com/office/drawing/2014/main" val="3344954747"/>
                    </a:ext>
                  </a:extLst>
                </a:gridCol>
                <a:gridCol w="2125423">
                  <a:extLst>
                    <a:ext uri="{9D8B030D-6E8A-4147-A177-3AD203B41FA5}">
                      <a16:colId xmlns:a16="http://schemas.microsoft.com/office/drawing/2014/main" val="3639712346"/>
                    </a:ext>
                  </a:extLst>
                </a:gridCol>
                <a:gridCol w="2125423">
                  <a:extLst>
                    <a:ext uri="{9D8B030D-6E8A-4147-A177-3AD203B41FA5}">
                      <a16:colId xmlns:a16="http://schemas.microsoft.com/office/drawing/2014/main" val="2082595345"/>
                    </a:ext>
                  </a:extLst>
                </a:gridCol>
              </a:tblGrid>
              <a:tr h="724364">
                <a:tc>
                  <a:txBody>
                    <a:bodyPr/>
                    <a:lstStyle/>
                    <a:p>
                      <a:pPr algn="ctr"/>
                      <a:r>
                        <a:rPr lang="en-US" altLang="zh-CN" sz="2000" dirty="0"/>
                        <a:t> </a:t>
                      </a:r>
                      <a:endParaRPr lang="zh-CN" altLang="en-US" sz="2000" dirty="0"/>
                    </a:p>
                  </a:txBody>
                  <a:tcPr anchor="ctr"/>
                </a:tc>
                <a:tc>
                  <a:txBody>
                    <a:bodyPr/>
                    <a:lstStyle/>
                    <a:p>
                      <a:pPr algn="ctr"/>
                      <a:r>
                        <a:rPr lang="zh-CN" altLang="en-US" sz="2000" dirty="0"/>
                        <a:t>服药组</a:t>
                      </a:r>
                    </a:p>
                  </a:txBody>
                  <a:tcPr anchor="ctr"/>
                </a:tc>
                <a:tc>
                  <a:txBody>
                    <a:bodyPr/>
                    <a:lstStyle/>
                    <a:p>
                      <a:pPr algn="ctr"/>
                      <a:r>
                        <a:rPr lang="zh-CN" altLang="en-US" sz="2000" dirty="0"/>
                        <a:t>未服药组</a:t>
                      </a:r>
                    </a:p>
                  </a:txBody>
                  <a:tcPr anchor="ctr"/>
                </a:tc>
                <a:extLst>
                  <a:ext uri="{0D108BD9-81ED-4DB2-BD59-A6C34878D82A}">
                    <a16:rowId xmlns:a16="http://schemas.microsoft.com/office/drawing/2014/main" val="1172606092"/>
                  </a:ext>
                </a:extLst>
              </a:tr>
              <a:tr h="724364">
                <a:tc>
                  <a:txBody>
                    <a:bodyPr/>
                    <a:lstStyle/>
                    <a:p>
                      <a:pPr algn="ctr"/>
                      <a:r>
                        <a:rPr lang="zh-CN" altLang="en-US" sz="2000" dirty="0"/>
                        <a:t>男性（</a:t>
                      </a:r>
                      <a:r>
                        <a:rPr lang="en-US" altLang="zh-CN" sz="2000" dirty="0"/>
                        <a:t>351/700</a:t>
                      </a:r>
                      <a:r>
                        <a:rPr lang="zh-CN" altLang="en-US" sz="2000" dirty="0"/>
                        <a:t>）</a:t>
                      </a:r>
                    </a:p>
                  </a:txBody>
                  <a:tcPr anchor="ctr"/>
                </a:tc>
                <a:tc>
                  <a:txBody>
                    <a:bodyPr/>
                    <a:lstStyle/>
                    <a:p>
                      <a:pPr algn="ctr"/>
                      <a:r>
                        <a:rPr lang="en-US" altLang="zh-CN" sz="2000" dirty="0">
                          <a:solidFill>
                            <a:srgbClr val="C00000"/>
                          </a:solidFill>
                        </a:rPr>
                        <a:t>81/87=0.93</a:t>
                      </a:r>
                      <a:endParaRPr lang="zh-CN" altLang="en-US" sz="2000" dirty="0">
                        <a:solidFill>
                          <a:srgbClr val="C00000"/>
                        </a:solidFill>
                      </a:endParaRPr>
                    </a:p>
                  </a:txBody>
                  <a:tcPr anchor="ctr"/>
                </a:tc>
                <a:tc>
                  <a:txBody>
                    <a:bodyPr/>
                    <a:lstStyle/>
                    <a:p>
                      <a:pPr algn="ctr"/>
                      <a:r>
                        <a:rPr lang="en-US" altLang="zh-CN" sz="2000" dirty="0"/>
                        <a:t>234/270=0.87</a:t>
                      </a:r>
                      <a:endParaRPr lang="zh-CN" altLang="en-US" sz="2000" dirty="0"/>
                    </a:p>
                  </a:txBody>
                  <a:tcPr anchor="ctr"/>
                </a:tc>
                <a:extLst>
                  <a:ext uri="{0D108BD9-81ED-4DB2-BD59-A6C34878D82A}">
                    <a16:rowId xmlns:a16="http://schemas.microsoft.com/office/drawing/2014/main" val="3410299329"/>
                  </a:ext>
                </a:extLst>
              </a:tr>
              <a:tr h="724364">
                <a:tc>
                  <a:txBody>
                    <a:bodyPr/>
                    <a:lstStyle/>
                    <a:p>
                      <a:pPr algn="ctr"/>
                      <a:r>
                        <a:rPr lang="zh-CN" altLang="en-US" sz="2000" dirty="0"/>
                        <a:t>女性（</a:t>
                      </a:r>
                      <a:r>
                        <a:rPr lang="en-US" altLang="zh-CN" sz="2000" dirty="0"/>
                        <a:t>349/700</a:t>
                      </a:r>
                      <a:r>
                        <a:rPr lang="zh-CN" altLang="en-US" sz="2000" dirty="0"/>
                        <a:t>）</a:t>
                      </a:r>
                    </a:p>
                  </a:txBody>
                  <a:tcPr anchor="ctr"/>
                </a:tc>
                <a:tc>
                  <a:txBody>
                    <a:bodyPr/>
                    <a:lstStyle/>
                    <a:p>
                      <a:pPr algn="ctr"/>
                      <a:r>
                        <a:rPr lang="en-US" altLang="zh-CN" sz="2000" dirty="0">
                          <a:solidFill>
                            <a:srgbClr val="C00000"/>
                          </a:solidFill>
                        </a:rPr>
                        <a:t>192/263=0.73</a:t>
                      </a:r>
                      <a:endParaRPr lang="zh-CN" altLang="en-US" sz="2000" dirty="0">
                        <a:solidFill>
                          <a:srgbClr val="C00000"/>
                        </a:solidFill>
                      </a:endParaRPr>
                    </a:p>
                  </a:txBody>
                  <a:tcPr anchor="ctr"/>
                </a:tc>
                <a:tc>
                  <a:txBody>
                    <a:bodyPr/>
                    <a:lstStyle/>
                    <a:p>
                      <a:pPr algn="ctr"/>
                      <a:r>
                        <a:rPr lang="en-US" altLang="zh-CN" sz="2000" dirty="0"/>
                        <a:t>55/80=0.69</a:t>
                      </a:r>
                      <a:endParaRPr lang="zh-CN" altLang="en-US" sz="2000" dirty="0"/>
                    </a:p>
                  </a:txBody>
                  <a:tcPr anchor="ctr"/>
                </a:tc>
                <a:extLst>
                  <a:ext uri="{0D108BD9-81ED-4DB2-BD59-A6C34878D82A}">
                    <a16:rowId xmlns:a16="http://schemas.microsoft.com/office/drawing/2014/main" val="308544480"/>
                  </a:ext>
                </a:extLst>
              </a:tr>
              <a:tr h="724364">
                <a:tc>
                  <a:txBody>
                    <a:bodyPr/>
                    <a:lstStyle/>
                    <a:p>
                      <a:pPr algn="ctr"/>
                      <a:r>
                        <a:rPr lang="zh-CN" altLang="en-US" sz="2000" dirty="0"/>
                        <a:t>总数（</a:t>
                      </a:r>
                      <a:r>
                        <a:rPr lang="en-US" altLang="zh-CN" sz="2000" dirty="0"/>
                        <a:t>700</a:t>
                      </a:r>
                      <a:r>
                        <a:rPr lang="zh-CN" altLang="en-US" sz="2000" dirty="0"/>
                        <a:t>）</a:t>
                      </a:r>
                    </a:p>
                  </a:txBody>
                  <a:tcPr anchor="ctr"/>
                </a:tc>
                <a:tc>
                  <a:txBody>
                    <a:bodyPr/>
                    <a:lstStyle/>
                    <a:p>
                      <a:pPr algn="ctr"/>
                      <a:r>
                        <a:rPr lang="en-US" altLang="zh-CN" sz="2000" dirty="0"/>
                        <a:t>273/350=0.78</a:t>
                      </a:r>
                      <a:endParaRPr lang="zh-CN" altLang="en-US" sz="2000" dirty="0"/>
                    </a:p>
                  </a:txBody>
                  <a:tcPr anchor="ctr"/>
                </a:tc>
                <a:tc>
                  <a:txBody>
                    <a:bodyPr/>
                    <a:lstStyle/>
                    <a:p>
                      <a:pPr algn="ctr"/>
                      <a:r>
                        <a:rPr lang="en-US" altLang="zh-CN" sz="2000" dirty="0">
                          <a:solidFill>
                            <a:srgbClr val="C00000"/>
                          </a:solidFill>
                        </a:rPr>
                        <a:t>289/350=0.83</a:t>
                      </a:r>
                      <a:endParaRPr lang="zh-CN" altLang="en-US" sz="2000" dirty="0">
                        <a:solidFill>
                          <a:srgbClr val="C00000"/>
                        </a:solidFill>
                      </a:endParaRPr>
                    </a:p>
                  </a:txBody>
                  <a:tcPr anchor="ctr"/>
                </a:tc>
                <a:extLst>
                  <a:ext uri="{0D108BD9-81ED-4DB2-BD59-A6C34878D82A}">
                    <a16:rowId xmlns:a16="http://schemas.microsoft.com/office/drawing/2014/main" val="4075832769"/>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EE769B-65F1-A439-5F63-0DC80FF0ED8D}"/>
                  </a:ext>
                </a:extLst>
              </p:cNvPr>
              <p:cNvSpPr txBox="1"/>
              <p:nvPr/>
            </p:nvSpPr>
            <p:spPr>
              <a:xfrm>
                <a:off x="7304130" y="4273377"/>
                <a:ext cx="4715572" cy="979114"/>
              </a:xfrm>
              <a:prstGeom prst="rect">
                <a:avLst/>
              </a:prstGeom>
              <a:noFill/>
            </p:spPr>
            <p:txBody>
              <a:bodyPr wrap="square" lIns="0" tIns="0" rIns="0" bIns="0" rtlCol="0">
                <a:spAutoFit/>
              </a:bodyPr>
              <a:lstStyle/>
              <a:p>
                <a14:m>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𝐴</m:t>
                        </m:r>
                      </m:num>
                      <m:den>
                        <m:r>
                          <a:rPr lang="en-US" altLang="zh-CN" sz="3200" b="0" i="1" smtClean="0">
                            <a:latin typeface="Cambria Math" panose="02040503050406030204" pitchFamily="18" charset="0"/>
                          </a:rPr>
                          <m:t>𝐵</m:t>
                        </m:r>
                      </m:den>
                    </m:f>
                  </m:oMath>
                </a14:m>
                <a:r>
                  <a:rPr lang="en-US" altLang="zh-CN" sz="3200" dirty="0">
                    <a:latin typeface="微软雅黑" panose="020B0503020204020204" pitchFamily="34" charset="-122"/>
                    <a:ea typeface="微软雅黑" panose="020B0503020204020204" pitchFamily="34" charset="-122"/>
                  </a:rPr>
                  <a:t>&gt;</a:t>
                </a:r>
                <a14:m>
                  <m:oMath xmlns:m="http://schemas.openxmlformats.org/officeDocument/2006/math">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𝑎</m:t>
                        </m:r>
                      </m:num>
                      <m:den>
                        <m:r>
                          <a:rPr lang="en-US" altLang="zh-CN" sz="3200" b="0" i="1" dirty="0" smtClean="0">
                            <a:latin typeface="Cambria Math" panose="02040503050406030204" pitchFamily="18" charset="0"/>
                          </a:rPr>
                          <m:t>𝑏</m:t>
                        </m:r>
                      </m:den>
                    </m:f>
                    <m:r>
                      <a:rPr lang="en-US" altLang="zh-CN" sz="3200" b="0" i="0" dirty="0" smtClean="0">
                        <a:latin typeface="Cambria Math" panose="02040503050406030204" pitchFamily="18" charset="0"/>
                      </a:rPr>
                      <m:t> </m:t>
                    </m:r>
                    <m:r>
                      <a:rPr lang="en-US" altLang="zh-CN" sz="3200" b="0" i="1" dirty="0" smtClean="0">
                        <a:latin typeface="Cambria Math" panose="02040503050406030204" pitchFamily="18" charset="0"/>
                      </a:rPr>
                      <m:t>, </m:t>
                    </m:r>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𝐶</m:t>
                        </m:r>
                      </m:num>
                      <m:den>
                        <m:r>
                          <a:rPr lang="en-US" altLang="zh-CN" sz="3200" b="0" i="1" dirty="0" smtClean="0">
                            <a:latin typeface="Cambria Math" panose="02040503050406030204" pitchFamily="18" charset="0"/>
                          </a:rPr>
                          <m:t>𝐷</m:t>
                        </m:r>
                      </m:den>
                    </m:f>
                    <m:r>
                      <a:rPr lang="en-US" altLang="zh-CN" sz="3200" b="0" i="1" dirty="0" smtClean="0">
                        <a:latin typeface="Cambria Math" panose="02040503050406030204" pitchFamily="18" charset="0"/>
                      </a:rPr>
                      <m:t>&gt;</m:t>
                    </m:r>
                    <m:f>
                      <m:fPr>
                        <m:ctrlPr>
                          <a:rPr lang="en-US" altLang="zh-CN" sz="3200" i="1" dirty="0">
                            <a:latin typeface="Cambria Math" panose="02040503050406030204" pitchFamily="18" charset="0"/>
                          </a:rPr>
                        </m:ctrlPr>
                      </m:fPr>
                      <m:num>
                        <m:r>
                          <a:rPr lang="en-US" altLang="zh-CN" sz="3200" b="0" i="1" dirty="0" smtClean="0">
                            <a:latin typeface="Cambria Math" panose="02040503050406030204" pitchFamily="18" charset="0"/>
                          </a:rPr>
                          <m:t>𝑐</m:t>
                        </m:r>
                      </m:num>
                      <m:den>
                        <m:r>
                          <a:rPr lang="en-US" altLang="zh-CN" sz="3200" b="0" i="1" dirty="0" smtClean="0">
                            <a:latin typeface="Cambria Math" panose="02040503050406030204" pitchFamily="18" charset="0"/>
                          </a:rPr>
                          <m:t>𝑑</m:t>
                        </m:r>
                      </m:den>
                    </m:f>
                    <m:r>
                      <a:rPr lang="en-US" altLang="zh-CN" sz="3200" b="0" i="1" dirty="0" smtClean="0">
                        <a:latin typeface="Cambria Math" panose="02040503050406030204" pitchFamily="18" charset="0"/>
                      </a:rPr>
                      <m:t> </m:t>
                    </m:r>
                    <m:r>
                      <a:rPr lang="zh-CN" altLang="en-US" sz="3200" i="1" dirty="0" smtClean="0">
                        <a:latin typeface="Cambria Math" panose="02040503050406030204" pitchFamily="18" charset="0"/>
                      </a:rPr>
                      <m:t>≠</m:t>
                    </m:r>
                  </m:oMath>
                </a14:m>
                <a:r>
                  <a:rPr lang="en-US" altLang="zh-CN" sz="3200" dirty="0"/>
                  <a:t>&gt;</a:t>
                </a:r>
                <a14:m>
                  <m:oMath xmlns:m="http://schemas.openxmlformats.org/officeDocument/2006/math">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𝐴</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𝐶</m:t>
                        </m:r>
                      </m:num>
                      <m:den>
                        <m:r>
                          <a:rPr lang="en-US" altLang="zh-CN" sz="3200" b="0" i="1" dirty="0" smtClean="0">
                            <a:latin typeface="Cambria Math" panose="02040503050406030204" pitchFamily="18" charset="0"/>
                          </a:rPr>
                          <m:t>𝐵</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𝐷</m:t>
                        </m:r>
                      </m:den>
                    </m:f>
                    <m:r>
                      <a:rPr lang="en-US" altLang="zh-CN" sz="3200" b="0" i="1" dirty="0" smtClean="0">
                        <a:latin typeface="Cambria Math" panose="02040503050406030204" pitchFamily="18" charset="0"/>
                      </a:rPr>
                      <m:t>&gt;</m:t>
                    </m:r>
                    <m:f>
                      <m:fPr>
                        <m:ctrlPr>
                          <a:rPr lang="en-US" altLang="zh-CN" sz="3200" b="0" i="1" dirty="0" smtClean="0">
                            <a:latin typeface="Cambria Math" panose="02040503050406030204" pitchFamily="18" charset="0"/>
                          </a:rPr>
                        </m:ctrlPr>
                      </m:fPr>
                      <m:num>
                        <m:r>
                          <a:rPr lang="en-US" altLang="zh-CN" sz="3200" b="0" i="1" dirty="0" smtClean="0">
                            <a:latin typeface="Cambria Math" panose="02040503050406030204" pitchFamily="18" charset="0"/>
                          </a:rPr>
                          <m:t>𝑎</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𝑐</m:t>
                        </m:r>
                      </m:num>
                      <m:den>
                        <m:r>
                          <a:rPr lang="en-US" altLang="zh-CN" sz="3200" b="0" i="1" dirty="0" smtClean="0">
                            <a:latin typeface="Cambria Math" panose="02040503050406030204" pitchFamily="18" charset="0"/>
                          </a:rPr>
                          <m:t>𝑏</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𝑑</m:t>
                        </m:r>
                      </m:den>
                    </m:f>
                  </m:oMath>
                </a14:m>
                <a:endParaRPr lang="en-US" altLang="zh-CN" sz="3200" dirty="0"/>
              </a:p>
              <a:p>
                <a:endParaRPr lang="zh-CN" altLang="en-US" dirty="0"/>
              </a:p>
            </p:txBody>
          </p:sp>
        </mc:Choice>
        <mc:Fallback xmlns="">
          <p:sp>
            <p:nvSpPr>
              <p:cNvPr id="7" name="文本框 6">
                <a:extLst>
                  <a:ext uri="{FF2B5EF4-FFF2-40B4-BE49-F238E27FC236}">
                    <a16:creationId xmlns:a16="http://schemas.microsoft.com/office/drawing/2014/main" id="{16EE769B-65F1-A439-5F63-0DC80FF0ED8D}"/>
                  </a:ext>
                </a:extLst>
              </p:cNvPr>
              <p:cNvSpPr txBox="1">
                <a:spLocks noRot="1" noChangeAspect="1" noMove="1" noResize="1" noEditPoints="1" noAdjustHandles="1" noChangeArrowheads="1" noChangeShapeType="1" noTextEdit="1"/>
              </p:cNvSpPr>
              <p:nvPr/>
            </p:nvSpPr>
            <p:spPr>
              <a:xfrm>
                <a:off x="7304130" y="4273377"/>
                <a:ext cx="4715572" cy="979114"/>
              </a:xfrm>
              <a:prstGeom prst="rect">
                <a:avLst/>
              </a:prstGeom>
              <a:blipFill>
                <a:blip r:embed="rId4"/>
                <a:stretch>
                  <a:fillRect l="-775" t="-248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9A2C0E3-48D6-3766-5082-463D4BF898FD}"/>
              </a:ext>
            </a:extLst>
          </p:cNvPr>
          <p:cNvSpPr txBox="1"/>
          <p:nvPr/>
        </p:nvSpPr>
        <p:spPr>
          <a:xfrm>
            <a:off x="7223022" y="3193172"/>
            <a:ext cx="4710774" cy="874407"/>
          </a:xfrm>
          <a:prstGeom prst="rect">
            <a:avLst/>
          </a:prstGeom>
          <a:noFill/>
        </p:spPr>
        <p:txBody>
          <a:bodyPr wrap="square">
            <a:spAutoFit/>
          </a:bodyPr>
          <a:lstStyle/>
          <a:p>
            <a:pPr>
              <a:lnSpc>
                <a:spcPct val="150000"/>
              </a:lnSpc>
            </a:pPr>
            <a:r>
              <a:rPr lang="zh-CN" altLang="en-US" b="1" dirty="0">
                <a:solidFill>
                  <a:srgbClr val="121212"/>
                </a:solidFill>
                <a:latin typeface="微软雅黑" panose="020B0503020204020204" pitchFamily="34" charset="-122"/>
                <a:ea typeface="微软雅黑" panose="020B0503020204020204" pitchFamily="34" charset="-122"/>
              </a:rPr>
              <a:t>结论</a:t>
            </a:r>
            <a:r>
              <a:rPr lang="zh-CN" altLang="en-US" b="1" i="0" dirty="0">
                <a:solidFill>
                  <a:srgbClr val="121212"/>
                </a:solidFill>
                <a:effectLst/>
                <a:latin typeface="微软雅黑" panose="020B0503020204020204" pitchFamily="34" charset="-122"/>
                <a:ea typeface="微软雅黑" panose="020B0503020204020204" pitchFamily="34" charset="-122"/>
              </a:rPr>
              <a:t>：</a:t>
            </a:r>
            <a:r>
              <a:rPr lang="zh-CN" altLang="en-US" i="0" dirty="0">
                <a:solidFill>
                  <a:srgbClr val="121212"/>
                </a:solidFill>
                <a:effectLst/>
                <a:latin typeface="微软雅黑" panose="020B0503020204020204" pitchFamily="34" charset="-122"/>
                <a:ea typeface="微软雅黑" panose="020B0503020204020204" pitchFamily="34" charset="-122"/>
              </a:rPr>
              <a:t>在知道患者性别时，建议患者治疗；在未知患者性别时，并不建议治疗？</a:t>
            </a:r>
            <a:endParaRPr lang="zh-CN" altLang="en-US" dirty="0">
              <a:latin typeface="微软雅黑" panose="020B0503020204020204" pitchFamily="34" charset="-122"/>
              <a:ea typeface="微软雅黑" panose="020B0503020204020204" pitchFamily="34" charset="-122"/>
            </a:endParaRPr>
          </a:p>
        </p:txBody>
      </p:sp>
      <p:sp>
        <p:nvSpPr>
          <p:cNvPr id="10" name="文本框 9">
            <a:hlinkClick r:id="rId5" action="ppaction://hlinksldjump"/>
            <a:extLst>
              <a:ext uri="{FF2B5EF4-FFF2-40B4-BE49-F238E27FC236}">
                <a16:creationId xmlns:a16="http://schemas.microsoft.com/office/drawing/2014/main" id="{0C3129D8-FFC3-A12D-DB38-2FD55FDA9470}"/>
              </a:ext>
            </a:extLst>
          </p:cNvPr>
          <p:cNvSpPr txBox="1"/>
          <p:nvPr/>
        </p:nvSpPr>
        <p:spPr>
          <a:xfrm>
            <a:off x="7223022" y="5323834"/>
            <a:ext cx="4267200" cy="1015663"/>
          </a:xfrm>
          <a:prstGeom prst="rect">
            <a:avLst/>
          </a:prstGeom>
          <a:noFill/>
        </p:spPr>
        <p:txBody>
          <a:bodyPr wrap="square">
            <a:spAutoFit/>
          </a:bodyPr>
          <a:lstStyle/>
          <a:p>
            <a:r>
              <a:rPr lang="zh-CN" altLang="en-US" b="1" i="0" dirty="0">
                <a:solidFill>
                  <a:srgbClr val="000000"/>
                </a:solidFill>
                <a:effectLst/>
                <a:latin typeface="PingFang SC"/>
              </a:rPr>
              <a:t>        </a:t>
            </a:r>
            <a:r>
              <a:rPr lang="zh-CN" altLang="en-US" sz="2000" b="1" i="0" dirty="0">
                <a:solidFill>
                  <a:srgbClr val="C00000"/>
                </a:solidFill>
                <a:effectLst/>
                <a:latin typeface="PingFang SC"/>
              </a:rPr>
              <a:t>即变量之间的相关关系可以完全的被第三个变量“扭曲”。</a:t>
            </a:r>
            <a:endParaRPr lang="en-US" altLang="zh-CN" sz="2000" b="1" i="0" dirty="0">
              <a:solidFill>
                <a:srgbClr val="C00000"/>
              </a:solidFill>
              <a:effectLst/>
              <a:latin typeface="PingFang SC"/>
            </a:endParaRPr>
          </a:p>
          <a:p>
            <a:r>
              <a:rPr lang="en-US" altLang="zh-CN" sz="2000" b="1" dirty="0">
                <a:solidFill>
                  <a:srgbClr val="C00000"/>
                </a:solidFill>
                <a:latin typeface="PingFang SC"/>
              </a:rPr>
              <a:t>       </a:t>
            </a:r>
            <a:r>
              <a:rPr lang="zh-CN" altLang="en-US" sz="2000" b="1" dirty="0">
                <a:solidFill>
                  <a:srgbClr val="C00000"/>
                </a:solidFill>
                <a:latin typeface="PingFang SC"/>
              </a:rPr>
              <a:t>只有统计是不够的。</a:t>
            </a:r>
            <a:endParaRPr lang="zh-CN" altLang="en-US" dirty="0">
              <a:solidFill>
                <a:srgbClr val="C00000"/>
              </a:solidFill>
            </a:endParaRPr>
          </a:p>
        </p:txBody>
      </p:sp>
    </p:spTree>
    <p:extLst>
      <p:ext uri="{BB962C8B-B14F-4D97-AF65-F5344CB8AC3E}">
        <p14:creationId xmlns:p14="http://schemas.microsoft.com/office/powerpoint/2010/main" val="3962650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43DE4ED-25CB-37F8-7F66-E2061E55001F}"/>
              </a:ext>
            </a:extLst>
          </p:cNvPr>
          <p:cNvSpPr/>
          <p:nvPr/>
        </p:nvSpPr>
        <p:spPr>
          <a:xfrm>
            <a:off x="689725" y="1458204"/>
            <a:ext cx="4721932" cy="4932953"/>
          </a:xfrm>
          <a:prstGeom prst="roundRect">
            <a:avLst>
              <a:gd name="adj" fmla="val 1552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相关性与因果性</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4" name="文本框 3">
            <a:extLst>
              <a:ext uri="{FF2B5EF4-FFF2-40B4-BE49-F238E27FC236}">
                <a16:creationId xmlns:a16="http://schemas.microsoft.com/office/drawing/2014/main" id="{6180C805-17A2-6FC7-5214-465465CB86E7}"/>
              </a:ext>
            </a:extLst>
          </p:cNvPr>
          <p:cNvSpPr txBox="1"/>
          <p:nvPr/>
        </p:nvSpPr>
        <p:spPr>
          <a:xfrm>
            <a:off x="1029778" y="1793326"/>
            <a:ext cx="4041825" cy="4198393"/>
          </a:xfrm>
          <a:prstGeom prst="rect">
            <a:avLst/>
          </a:prstGeom>
          <a:noFill/>
        </p:spPr>
        <p:txBody>
          <a:bodyPr wrap="square">
            <a:spAutoFit/>
          </a:bodyPr>
          <a:lstStyle/>
          <a:p>
            <a:pPr indent="457200">
              <a:lnSpc>
                <a:spcPct val="150000"/>
              </a:lnSpc>
            </a:pPr>
            <a:r>
              <a:rPr lang="zh-CN" altLang="en-US" b="0" i="0" dirty="0">
                <a:solidFill>
                  <a:srgbClr val="333333"/>
                </a:solidFill>
                <a:effectLst/>
                <a:latin typeface="微软雅黑" panose="020B0503020204020204" pitchFamily="34" charset="-122"/>
                <a:ea typeface="微软雅黑" panose="020B0503020204020204" pitchFamily="34" charset="-122"/>
              </a:rPr>
              <a:t>“</a:t>
            </a:r>
            <a:r>
              <a:rPr lang="zh-CN" altLang="en-US" b="1" i="0" dirty="0">
                <a:solidFill>
                  <a:srgbClr val="C00000"/>
                </a:solidFill>
                <a:effectLst/>
                <a:latin typeface="微软雅黑" panose="020B0503020204020204" pitchFamily="34" charset="-122"/>
                <a:ea typeface="微软雅黑" panose="020B0503020204020204" pitchFamily="34" charset="-122"/>
              </a:rPr>
              <a:t>我们发现上周天秤座、处女座、天蝎座携手违法数量居前三名。</a:t>
            </a:r>
            <a:r>
              <a:rPr lang="zh-CN" altLang="en-US" b="0" i="0" dirty="0">
                <a:solidFill>
                  <a:srgbClr val="333333"/>
                </a:solidFill>
                <a:effectLst/>
                <a:latin typeface="微软雅黑" panose="020B0503020204020204" pitchFamily="34" charset="-122"/>
                <a:ea typeface="微软雅黑" panose="020B0503020204020204" pitchFamily="34" charset="-122"/>
              </a:rPr>
              <a:t>”吴凯峰告诉记者，通过从</a:t>
            </a:r>
            <a:r>
              <a:rPr lang="en-US" altLang="zh-CN" b="0" i="0" dirty="0">
                <a:solidFill>
                  <a:srgbClr val="333333"/>
                </a:solidFill>
                <a:effectLst/>
                <a:latin typeface="微软雅黑" panose="020B0503020204020204" pitchFamily="34" charset="-122"/>
                <a:ea typeface="微软雅黑" panose="020B0503020204020204" pitchFamily="34" charset="-122"/>
              </a:rPr>
              <a:t>8</a:t>
            </a:r>
            <a:r>
              <a:rPr lang="zh-CN" altLang="en-US" b="0" i="0" dirty="0">
                <a:solidFill>
                  <a:srgbClr val="333333"/>
                </a:solidFill>
                <a:effectLst/>
                <a:latin typeface="微软雅黑" panose="020B0503020204020204" pitchFamily="34" charset="-122"/>
                <a:ea typeface="微软雅黑" panose="020B0503020204020204" pitchFamily="34" charset="-122"/>
              </a:rPr>
              <a:t>月</a:t>
            </a:r>
            <a:r>
              <a:rPr lang="en-US" altLang="zh-CN" b="0" i="0" dirty="0">
                <a:solidFill>
                  <a:srgbClr val="333333"/>
                </a:solidFill>
                <a:effectLst/>
                <a:latin typeface="微软雅黑" panose="020B0503020204020204" pitchFamily="34" charset="-122"/>
                <a:ea typeface="微软雅黑" panose="020B0503020204020204" pitchFamily="34" charset="-122"/>
              </a:rPr>
              <a:t>3</a:t>
            </a:r>
            <a:r>
              <a:rPr lang="zh-CN" altLang="en-US" b="0" i="0" dirty="0">
                <a:solidFill>
                  <a:srgbClr val="333333"/>
                </a:solidFill>
                <a:effectLst/>
                <a:latin typeface="微软雅黑" panose="020B0503020204020204" pitchFamily="34" charset="-122"/>
                <a:ea typeface="微软雅黑" panose="020B0503020204020204" pitchFamily="34" charset="-122"/>
              </a:rPr>
              <a:t>日至</a:t>
            </a:r>
            <a:r>
              <a:rPr lang="en-US" altLang="zh-CN" b="0" i="0" dirty="0">
                <a:solidFill>
                  <a:srgbClr val="333333"/>
                </a:solidFill>
                <a:effectLst/>
                <a:latin typeface="微软雅黑" panose="020B0503020204020204" pitchFamily="34" charset="-122"/>
                <a:ea typeface="微软雅黑" panose="020B0503020204020204" pitchFamily="34" charset="-122"/>
              </a:rPr>
              <a:t>8</a:t>
            </a:r>
            <a:r>
              <a:rPr lang="zh-CN" altLang="en-US" b="0" i="0" dirty="0">
                <a:solidFill>
                  <a:srgbClr val="333333"/>
                </a:solidFill>
                <a:effectLst/>
                <a:latin typeface="微软雅黑" panose="020B0503020204020204" pitchFamily="34" charset="-122"/>
                <a:ea typeface="微软雅黑" panose="020B0503020204020204" pitchFamily="34" charset="-122"/>
              </a:rPr>
              <a:t>月</a:t>
            </a:r>
            <a:r>
              <a:rPr lang="en-US" altLang="zh-CN" b="0" i="0" dirty="0">
                <a:solidFill>
                  <a:srgbClr val="333333"/>
                </a:solidFill>
                <a:effectLst/>
                <a:latin typeface="微软雅黑" panose="020B0503020204020204" pitchFamily="34" charset="-122"/>
                <a:ea typeface="微软雅黑" panose="020B0503020204020204" pitchFamily="34" charset="-122"/>
              </a:rPr>
              <a:t>9</a:t>
            </a:r>
            <a:r>
              <a:rPr lang="zh-CN" altLang="en-US" b="0" i="0" dirty="0">
                <a:solidFill>
                  <a:srgbClr val="333333"/>
                </a:solidFill>
                <a:effectLst/>
                <a:latin typeface="微软雅黑" panose="020B0503020204020204" pitchFamily="34" charset="-122"/>
                <a:ea typeface="微软雅黑" panose="020B0503020204020204" pitchFamily="34" charset="-122"/>
              </a:rPr>
              <a:t>日行人、非机动车违法人的星座分类对比，发现天秤座、处女座、天蝎座位列违法量前三名（三个星座刚好也相连，从</a:t>
            </a:r>
            <a:r>
              <a:rPr lang="en-US" altLang="zh-CN" b="0" i="0" dirty="0">
                <a:solidFill>
                  <a:srgbClr val="333333"/>
                </a:solidFill>
                <a:effectLst/>
                <a:latin typeface="微软雅黑" panose="020B0503020204020204" pitchFamily="34" charset="-122"/>
                <a:ea typeface="微软雅黑" panose="020B0503020204020204" pitchFamily="34" charset="-122"/>
              </a:rPr>
              <a:t>8</a:t>
            </a:r>
            <a:r>
              <a:rPr lang="zh-CN" altLang="en-US" b="0" i="0" dirty="0">
                <a:solidFill>
                  <a:srgbClr val="333333"/>
                </a:solidFill>
                <a:effectLst/>
                <a:latin typeface="微软雅黑" panose="020B0503020204020204" pitchFamily="34" charset="-122"/>
                <a:ea typeface="微软雅黑" panose="020B0503020204020204" pitchFamily="34" charset="-122"/>
              </a:rPr>
              <a:t>月</a:t>
            </a:r>
            <a:r>
              <a:rPr lang="en-US" altLang="zh-CN" b="0" i="0" dirty="0">
                <a:solidFill>
                  <a:srgbClr val="333333"/>
                </a:solidFill>
                <a:effectLst/>
                <a:latin typeface="微软雅黑" panose="020B0503020204020204" pitchFamily="34" charset="-122"/>
                <a:ea typeface="微软雅黑" panose="020B0503020204020204" pitchFamily="34" charset="-122"/>
              </a:rPr>
              <a:t>23</a:t>
            </a:r>
            <a:r>
              <a:rPr lang="zh-CN" altLang="en-US" b="0" i="0" dirty="0">
                <a:solidFill>
                  <a:srgbClr val="333333"/>
                </a:solidFill>
                <a:effectLst/>
                <a:latin typeface="微软雅黑" panose="020B0503020204020204" pitchFamily="34" charset="-122"/>
                <a:ea typeface="微软雅黑" panose="020B0503020204020204" pitchFamily="34" charset="-122"/>
              </a:rPr>
              <a:t>日至</a:t>
            </a:r>
            <a:r>
              <a:rPr lang="en-US" altLang="zh-CN" b="0" i="0" dirty="0">
                <a:solidFill>
                  <a:srgbClr val="333333"/>
                </a:solidFill>
                <a:effectLst/>
                <a:latin typeface="微软雅黑" panose="020B0503020204020204" pitchFamily="34" charset="-122"/>
                <a:ea typeface="微软雅黑" panose="020B0503020204020204" pitchFamily="34" charset="-122"/>
              </a:rPr>
              <a:t>11</a:t>
            </a:r>
            <a:r>
              <a:rPr lang="zh-CN" altLang="en-US" b="0" i="0" dirty="0">
                <a:solidFill>
                  <a:srgbClr val="333333"/>
                </a:solidFill>
                <a:effectLst/>
                <a:latin typeface="微软雅黑" panose="020B0503020204020204" pitchFamily="34" charset="-122"/>
                <a:ea typeface="微软雅黑" panose="020B0503020204020204" pitchFamily="34" charset="-122"/>
              </a:rPr>
              <a:t>月</a:t>
            </a:r>
            <a:r>
              <a:rPr lang="en-US" altLang="zh-CN" b="0" i="0" dirty="0">
                <a:solidFill>
                  <a:srgbClr val="333333"/>
                </a:solidFill>
                <a:effectLst/>
                <a:latin typeface="微软雅黑" panose="020B0503020204020204" pitchFamily="34" charset="-122"/>
                <a:ea typeface="微软雅黑" panose="020B0503020204020204" pitchFamily="34" charset="-122"/>
              </a:rPr>
              <a:t>22</a:t>
            </a:r>
            <a:r>
              <a:rPr lang="zh-CN" altLang="en-US" b="0" i="0" dirty="0">
                <a:solidFill>
                  <a:srgbClr val="333333"/>
                </a:solidFill>
                <a:effectLst/>
                <a:latin typeface="微软雅黑" panose="020B0503020204020204" pitchFamily="34" charset="-122"/>
                <a:ea typeface="微软雅黑" panose="020B0503020204020204" pitchFamily="34" charset="-122"/>
              </a:rPr>
              <a:t>日），分别占违法总数的</a:t>
            </a:r>
            <a:r>
              <a:rPr lang="en-US" altLang="zh-CN" b="0" i="0" dirty="0">
                <a:solidFill>
                  <a:srgbClr val="333333"/>
                </a:solidFill>
                <a:effectLst/>
                <a:latin typeface="微软雅黑" panose="020B0503020204020204" pitchFamily="34" charset="-122"/>
                <a:ea typeface="微软雅黑" panose="020B0503020204020204" pitchFamily="34" charset="-122"/>
              </a:rPr>
              <a:t>10.5%</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9.63%</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9.0%</a:t>
            </a:r>
            <a:r>
              <a:rPr lang="zh-CN" altLang="en-US" b="0" i="0" dirty="0">
                <a:solidFill>
                  <a:srgbClr val="333333"/>
                </a:solidFill>
                <a:effectLst/>
                <a:latin typeface="微软雅黑" panose="020B0503020204020204" pitchFamily="34" charset="-122"/>
                <a:ea typeface="微软雅黑" panose="020B0503020204020204" pitchFamily="34" charset="-122"/>
              </a:rPr>
              <a:t>。金牛座、白羊座最“乖”，分别以</a:t>
            </a:r>
            <a:r>
              <a:rPr lang="en-US" altLang="zh-CN" b="0" i="0" dirty="0">
                <a:solidFill>
                  <a:srgbClr val="333333"/>
                </a:solidFill>
                <a:effectLst/>
                <a:latin typeface="微软雅黑" panose="020B0503020204020204" pitchFamily="34" charset="-122"/>
                <a:ea typeface="微软雅黑" panose="020B0503020204020204" pitchFamily="34" charset="-122"/>
              </a:rPr>
              <a:t>673</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661</a:t>
            </a:r>
            <a:r>
              <a:rPr lang="zh-CN" altLang="en-US" b="0" i="0" dirty="0">
                <a:solidFill>
                  <a:srgbClr val="333333"/>
                </a:solidFill>
                <a:effectLst/>
                <a:latin typeface="微软雅黑" panose="020B0503020204020204" pitchFamily="34" charset="-122"/>
                <a:ea typeface="微软雅黑" panose="020B0503020204020204" pitchFamily="34" charset="-122"/>
              </a:rPr>
              <a:t>排在最后两位。</a:t>
            </a: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CEC3713-F699-5F28-3778-DA41F43955EB}"/>
              </a:ext>
            </a:extLst>
          </p:cNvPr>
          <p:cNvPicPr>
            <a:picLocks noChangeAspect="1"/>
          </p:cNvPicPr>
          <p:nvPr/>
        </p:nvPicPr>
        <p:blipFill>
          <a:blip r:embed="rId4"/>
          <a:stretch>
            <a:fillRect/>
          </a:stretch>
        </p:blipFill>
        <p:spPr>
          <a:xfrm>
            <a:off x="6042253" y="1583707"/>
            <a:ext cx="5332922" cy="4932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3569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相关性与因果性</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9" name="图片 8">
            <a:extLst>
              <a:ext uri="{FF2B5EF4-FFF2-40B4-BE49-F238E27FC236}">
                <a16:creationId xmlns:a16="http://schemas.microsoft.com/office/drawing/2014/main" id="{EBDBBE44-083D-FDB2-7CD9-61CDDFFF81E0}"/>
              </a:ext>
            </a:extLst>
          </p:cNvPr>
          <p:cNvPicPr>
            <a:picLocks noChangeAspect="1"/>
          </p:cNvPicPr>
          <p:nvPr/>
        </p:nvPicPr>
        <p:blipFill>
          <a:blip r:embed="rId4"/>
          <a:stretch>
            <a:fillRect/>
          </a:stretch>
        </p:blipFill>
        <p:spPr>
          <a:xfrm>
            <a:off x="1843272" y="1488521"/>
            <a:ext cx="8917494" cy="2845196"/>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C7384EA2-05D8-4CC4-60A6-A72690DB50DC}"/>
              </a:ext>
            </a:extLst>
          </p:cNvPr>
          <p:cNvSpPr txBox="1"/>
          <p:nvPr/>
        </p:nvSpPr>
        <p:spPr>
          <a:xfrm>
            <a:off x="2526436" y="4761937"/>
            <a:ext cx="7376160" cy="369332"/>
          </a:xfrm>
          <a:prstGeom prst="rect">
            <a:avLst/>
          </a:prstGeom>
          <a:noFill/>
        </p:spPr>
        <p:txBody>
          <a:bodyPr wrap="square">
            <a:spAutoFit/>
          </a:bodyPr>
          <a:lstStyle/>
          <a:p>
            <a:pPr algn="l"/>
            <a:r>
              <a:rPr lang="zh-CN" altLang="en-US" b="1" i="0" dirty="0">
                <a:solidFill>
                  <a:srgbClr val="000000"/>
                </a:solidFill>
                <a:effectLst/>
                <a:latin typeface="PingFang SC"/>
              </a:rPr>
              <a:t>美国在科学、空间和技术上的开支 </a:t>
            </a:r>
            <a:r>
              <a:rPr lang="en-US" altLang="zh-CN" b="1" i="0" dirty="0">
                <a:solidFill>
                  <a:srgbClr val="000000"/>
                </a:solidFill>
                <a:effectLst/>
                <a:latin typeface="PingFang SC"/>
              </a:rPr>
              <a:t>&amp;&amp; </a:t>
            </a:r>
            <a:r>
              <a:rPr lang="zh-CN" altLang="en-US" b="1" i="0" dirty="0">
                <a:solidFill>
                  <a:srgbClr val="000000"/>
                </a:solidFill>
                <a:effectLst/>
                <a:latin typeface="PingFang SC"/>
              </a:rPr>
              <a:t>绞死、勒死和窒息的后果关联性</a:t>
            </a:r>
            <a:endParaRPr lang="zh-CN" altLang="en-US" dirty="0"/>
          </a:p>
        </p:txBody>
      </p:sp>
      <p:sp>
        <p:nvSpPr>
          <p:cNvPr id="12" name="文本框 11">
            <a:extLst>
              <a:ext uri="{FF2B5EF4-FFF2-40B4-BE49-F238E27FC236}">
                <a16:creationId xmlns:a16="http://schemas.microsoft.com/office/drawing/2014/main" id="{80FECC83-7241-4285-1CF6-5F21D89F1927}"/>
              </a:ext>
            </a:extLst>
          </p:cNvPr>
          <p:cNvSpPr txBox="1"/>
          <p:nvPr/>
        </p:nvSpPr>
        <p:spPr>
          <a:xfrm>
            <a:off x="1224069" y="5559489"/>
            <a:ext cx="3252442" cy="646331"/>
          </a:xfrm>
          <a:prstGeom prst="rect">
            <a:avLst/>
          </a:prstGeom>
          <a:noFill/>
        </p:spPr>
        <p:txBody>
          <a:bodyPr wrap="square">
            <a:spAutoFit/>
          </a:bodyPr>
          <a:lstStyle/>
          <a:p>
            <a:pPr algn="l"/>
            <a:r>
              <a:rPr lang="zh-CN" altLang="en-US" sz="3600" b="1" i="0" dirty="0">
                <a:solidFill>
                  <a:srgbClr val="C00000"/>
                </a:solidFill>
                <a:effectLst/>
                <a:latin typeface="PingFang SC"/>
              </a:rPr>
              <a:t>相关性≠因果性</a:t>
            </a:r>
            <a:endParaRPr lang="zh-CN" altLang="en-US" sz="3600" dirty="0">
              <a:solidFill>
                <a:srgbClr val="C00000"/>
              </a:solidFill>
            </a:endParaRPr>
          </a:p>
        </p:txBody>
      </p:sp>
      <p:sp>
        <p:nvSpPr>
          <p:cNvPr id="13" name="文本框 12">
            <a:extLst>
              <a:ext uri="{FF2B5EF4-FFF2-40B4-BE49-F238E27FC236}">
                <a16:creationId xmlns:a16="http://schemas.microsoft.com/office/drawing/2014/main" id="{F70CBA5E-ADF9-6222-24EE-6F9EF5786257}"/>
              </a:ext>
            </a:extLst>
          </p:cNvPr>
          <p:cNvSpPr txBox="1"/>
          <p:nvPr/>
        </p:nvSpPr>
        <p:spPr>
          <a:xfrm>
            <a:off x="5563357" y="5457849"/>
            <a:ext cx="6405993" cy="830997"/>
          </a:xfrm>
          <a:prstGeom prst="rect">
            <a:avLst/>
          </a:prstGeom>
          <a:noFill/>
        </p:spPr>
        <p:txBody>
          <a:bodyPr wrap="square">
            <a:spAutoFit/>
          </a:bodyPr>
          <a:lstStyle/>
          <a:p>
            <a:pPr indent="457200" algn="l"/>
            <a:r>
              <a:rPr lang="zh-CN" altLang="en-US" sz="2400" dirty="0">
                <a:solidFill>
                  <a:srgbClr val="C00000"/>
                </a:solidFill>
                <a:latin typeface="微软雅黑" panose="020B0503020204020204" pitchFamily="34" charset="-122"/>
                <a:ea typeface="微软雅黑" panose="020B0503020204020204" pitchFamily="34" charset="-122"/>
              </a:rPr>
              <a:t>如果</a:t>
            </a:r>
            <a:r>
              <a:rPr lang="en-US" altLang="zh-CN" sz="2400" dirty="0">
                <a:solidFill>
                  <a:srgbClr val="C00000"/>
                </a:solidFill>
                <a:latin typeface="微软雅黑" panose="020B0503020204020204" pitchFamily="34" charset="-122"/>
                <a:ea typeface="微软雅黑" panose="020B0503020204020204" pitchFamily="34" charset="-122"/>
              </a:rPr>
              <a:t>X</a:t>
            </a:r>
            <a:r>
              <a:rPr lang="zh-CN" altLang="en-US" sz="2400" dirty="0">
                <a:solidFill>
                  <a:srgbClr val="C00000"/>
                </a:solidFill>
                <a:latin typeface="微软雅黑" panose="020B0503020204020204" pitchFamily="34" charset="-122"/>
                <a:ea typeface="微软雅黑" panose="020B0503020204020204" pitchFamily="34" charset="-122"/>
              </a:rPr>
              <a:t>的取值变化，而</a:t>
            </a:r>
            <a:r>
              <a:rPr lang="en-US" altLang="zh-CN" sz="2400" dirty="0">
                <a:solidFill>
                  <a:srgbClr val="C00000"/>
                </a:solidFill>
                <a:latin typeface="微软雅黑" panose="020B0503020204020204" pitchFamily="34" charset="-122"/>
                <a:ea typeface="微软雅黑" panose="020B0503020204020204" pitchFamily="34" charset="-122"/>
              </a:rPr>
              <a:t>Y</a:t>
            </a:r>
            <a:r>
              <a:rPr lang="zh-CN" altLang="en-US" sz="2400" dirty="0">
                <a:solidFill>
                  <a:srgbClr val="C00000"/>
                </a:solidFill>
                <a:latin typeface="微软雅黑" panose="020B0503020204020204" pitchFamily="34" charset="-122"/>
                <a:ea typeface="微软雅黑" panose="020B0503020204020204" pitchFamily="34" charset="-122"/>
              </a:rPr>
              <a:t>变量在任何情况下都</a:t>
            </a:r>
            <a:r>
              <a:rPr lang="zh-CN" altLang="en-US" sz="2400" b="1" dirty="0">
                <a:solidFill>
                  <a:srgbClr val="C00000"/>
                </a:solidFill>
                <a:latin typeface="微软雅黑" panose="020B0503020204020204" pitchFamily="34" charset="-122"/>
                <a:ea typeface="微软雅黑" panose="020B0503020204020204" pitchFamily="34" charset="-122"/>
              </a:rPr>
              <a:t>依赖</a:t>
            </a:r>
            <a:r>
              <a:rPr lang="zh-CN" altLang="en-US" sz="2400" dirty="0">
                <a:solidFill>
                  <a:srgbClr val="C00000"/>
                </a:solidFill>
                <a:latin typeface="微软雅黑" panose="020B0503020204020204" pitchFamily="34" charset="-122"/>
                <a:ea typeface="微软雅黑" panose="020B0503020204020204" pitchFamily="34" charset="-122"/>
              </a:rPr>
              <a:t>于</a:t>
            </a:r>
            <a:r>
              <a:rPr lang="en-US" altLang="zh-CN" sz="2400" dirty="0">
                <a:solidFill>
                  <a:srgbClr val="C00000"/>
                </a:solidFill>
                <a:latin typeface="微软雅黑" panose="020B0503020204020204" pitchFamily="34" charset="-122"/>
                <a:ea typeface="微软雅黑" panose="020B0503020204020204" pitchFamily="34" charset="-122"/>
              </a:rPr>
              <a:t>X</a:t>
            </a:r>
            <a:r>
              <a:rPr lang="zh-CN" altLang="en-US" sz="2400" dirty="0">
                <a:solidFill>
                  <a:srgbClr val="C00000"/>
                </a:solidFill>
                <a:latin typeface="微软雅黑" panose="020B0503020204020204" pitchFamily="34" charset="-122"/>
                <a:ea typeface="微软雅黑" panose="020B0503020204020204" pitchFamily="34" charset="-122"/>
              </a:rPr>
              <a:t>的变化而变化，那么</a:t>
            </a:r>
            <a:r>
              <a:rPr lang="en-US" altLang="zh-CN" sz="2400" dirty="0">
                <a:solidFill>
                  <a:srgbClr val="C00000"/>
                </a:solidFill>
                <a:latin typeface="微软雅黑" panose="020B0503020204020204" pitchFamily="34" charset="-122"/>
                <a:ea typeface="微软雅黑" panose="020B0503020204020204" pitchFamily="34" charset="-122"/>
              </a:rPr>
              <a:t>X</a:t>
            </a:r>
            <a:r>
              <a:rPr lang="zh-CN" altLang="en-US" sz="2400" dirty="0">
                <a:solidFill>
                  <a:srgbClr val="C00000"/>
                </a:solidFill>
                <a:latin typeface="微软雅黑" panose="020B0503020204020204" pitchFamily="34" charset="-122"/>
                <a:ea typeface="微软雅黑" panose="020B0503020204020204" pitchFamily="34" charset="-122"/>
              </a:rPr>
              <a:t>导致</a:t>
            </a:r>
            <a:r>
              <a:rPr lang="en-US" altLang="zh-CN" sz="2400" dirty="0">
                <a:solidFill>
                  <a:srgbClr val="C00000"/>
                </a:solidFill>
                <a:latin typeface="微软雅黑" panose="020B0503020204020204" pitchFamily="34" charset="-122"/>
                <a:ea typeface="微软雅黑" panose="020B0503020204020204" pitchFamily="34" charset="-122"/>
              </a:rPr>
              <a:t>Y</a:t>
            </a:r>
            <a:r>
              <a:rPr lang="zh-CN" altLang="en-US" sz="2400" dirty="0">
                <a:solidFill>
                  <a:srgbClr val="C00000"/>
                </a:solidFill>
                <a:latin typeface="微软雅黑" panose="020B0503020204020204" pitchFamily="34" charset="-122"/>
                <a:ea typeface="微软雅黑" panose="020B0503020204020204" pitchFamily="34" charset="-122"/>
              </a:rPr>
              <a:t>的原因。</a:t>
            </a:r>
          </a:p>
        </p:txBody>
      </p:sp>
      <p:sp>
        <p:nvSpPr>
          <p:cNvPr id="14" name="箭头: 下 13">
            <a:extLst>
              <a:ext uri="{FF2B5EF4-FFF2-40B4-BE49-F238E27FC236}">
                <a16:creationId xmlns:a16="http://schemas.microsoft.com/office/drawing/2014/main" id="{63F0D542-D762-209D-BB24-E74B8A00E349}"/>
              </a:ext>
            </a:extLst>
          </p:cNvPr>
          <p:cNvSpPr/>
          <p:nvPr/>
        </p:nvSpPr>
        <p:spPr>
          <a:xfrm rot="16200000">
            <a:off x="4691604" y="5461991"/>
            <a:ext cx="656660" cy="83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D60E258-989F-09EE-61D3-DF81320F21B2}"/>
              </a:ext>
            </a:extLst>
          </p:cNvPr>
          <p:cNvSpPr txBox="1"/>
          <p:nvPr/>
        </p:nvSpPr>
        <p:spPr>
          <a:xfrm>
            <a:off x="3048953" y="3244334"/>
            <a:ext cx="6097904" cy="369332"/>
          </a:xfrm>
          <a:prstGeom prst="rect">
            <a:avLst/>
          </a:prstGeom>
          <a:noFill/>
        </p:spPr>
        <p:txBody>
          <a:bodyPr wrap="square">
            <a:spAutoFit/>
          </a:bodyPr>
          <a:lstStyle/>
          <a:p>
            <a:pPr algn="l"/>
            <a:r>
              <a:rPr lang="en-US" altLang="zh-CN" b="1" i="0" dirty="0">
                <a:solidFill>
                  <a:srgbClr val="121212"/>
                </a:solidFill>
                <a:effectLst/>
                <a:latin typeface="-apple-system"/>
              </a:rPr>
              <a:t>Causal inference in statistic - A prime</a:t>
            </a:r>
          </a:p>
        </p:txBody>
      </p:sp>
    </p:spTree>
    <p:extLst>
      <p:ext uri="{BB962C8B-B14F-4D97-AF65-F5344CB8AC3E}">
        <p14:creationId xmlns:p14="http://schemas.microsoft.com/office/powerpoint/2010/main" val="3090471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 fill="hold"/>
                                        <p:tgtEl>
                                          <p:spTgt spid="14"/>
                                        </p:tgtEl>
                                        <p:attrNameLst>
                                          <p:attrName>ppt_x</p:attrName>
                                        </p:attrNameLst>
                                      </p:cBhvr>
                                      <p:tavLst>
                                        <p:tav tm="0">
                                          <p:val>
                                            <p:strVal val="#ppt_x"/>
                                          </p:val>
                                        </p:tav>
                                        <p:tav tm="100000">
                                          <p:val>
                                            <p:strVal val="#ppt_x"/>
                                          </p:val>
                                        </p:tav>
                                      </p:tavLst>
                                    </p:anim>
                                    <p:anim calcmode="lin" valueType="num">
                                      <p:cBhvr additive="base">
                                        <p:cTn id="8" dur="1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 fill="hold"/>
                                        <p:tgtEl>
                                          <p:spTgt spid="13"/>
                                        </p:tgtEl>
                                        <p:attrNameLst>
                                          <p:attrName>ppt_x</p:attrName>
                                        </p:attrNameLst>
                                      </p:cBhvr>
                                      <p:tavLst>
                                        <p:tav tm="0">
                                          <p:val>
                                            <p:strVal val="#ppt_x"/>
                                          </p:val>
                                        </p:tav>
                                        <p:tav tm="100000">
                                          <p:val>
                                            <p:strVal val="#ppt_x"/>
                                          </p:val>
                                        </p:tav>
                                      </p:tavLst>
                                    </p:anim>
                                    <p:anim calcmode="lin" valueType="num">
                                      <p:cBhvr additive="base">
                                        <p:cTn id="12" dur="1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因果图模型</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5" name="文本框 4">
            <a:extLst>
              <a:ext uri="{FF2B5EF4-FFF2-40B4-BE49-F238E27FC236}">
                <a16:creationId xmlns:a16="http://schemas.microsoft.com/office/drawing/2014/main" id="{9F09E5A5-7F85-1D06-17E6-9BA11B6505D2}"/>
              </a:ext>
            </a:extLst>
          </p:cNvPr>
          <p:cNvSpPr txBox="1"/>
          <p:nvPr/>
        </p:nvSpPr>
        <p:spPr>
          <a:xfrm>
            <a:off x="691845" y="1527219"/>
            <a:ext cx="6343491" cy="581057"/>
          </a:xfrm>
          <a:prstGeom prst="rect">
            <a:avLst/>
          </a:prstGeom>
          <a:noFill/>
        </p:spPr>
        <p:txBody>
          <a:bodyPr wrap="square">
            <a:spAutoFit/>
          </a:bodyPr>
          <a:lstStyle/>
          <a:p>
            <a:pPr>
              <a:lnSpc>
                <a:spcPct val="150000"/>
              </a:lnSpc>
            </a:pPr>
            <a:r>
              <a:rPr lang="zh-CN" altLang="en-US" sz="2400" b="1" dirty="0">
                <a:solidFill>
                  <a:srgbClr val="121212"/>
                </a:solidFill>
                <a:latin typeface="微软雅黑" panose="020B0503020204020204" pitchFamily="34" charset="-122"/>
                <a:ea typeface="微软雅黑" panose="020B0503020204020204" pitchFamily="34" charset="-122"/>
              </a:rPr>
              <a:t>图论（</a:t>
            </a:r>
            <a:r>
              <a:rPr lang="en-US" altLang="zh-CN" sz="2400" b="1" dirty="0">
                <a:solidFill>
                  <a:srgbClr val="121212"/>
                </a:solidFill>
                <a:latin typeface="微软雅黑" panose="020B0503020204020204" pitchFamily="34" charset="-122"/>
                <a:ea typeface="微软雅黑" panose="020B0503020204020204" pitchFamily="34" charset="-122"/>
              </a:rPr>
              <a:t>graph theory</a:t>
            </a:r>
            <a:r>
              <a:rPr lang="zh-CN" altLang="en-US" sz="2400" b="1" dirty="0">
                <a:solidFill>
                  <a:srgbClr val="121212"/>
                </a:solidFill>
                <a:latin typeface="微软雅黑" panose="020B0503020204020204" pitchFamily="34" charset="-122"/>
                <a:ea typeface="微软雅黑" panose="020B0503020204020204" pitchFamily="34" charset="-122"/>
              </a:rPr>
              <a:t>）</a:t>
            </a:r>
            <a:endParaRPr lang="en-US" altLang="zh-CN" sz="2000" i="0" dirty="0">
              <a:solidFill>
                <a:srgbClr val="121212"/>
              </a:solidFill>
              <a:effectLst/>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5E6257DC-54AF-2C4E-F5DE-FB7039AE4291}"/>
              </a:ext>
            </a:extLst>
          </p:cNvPr>
          <p:cNvCxnSpPr>
            <a:cxnSpLocks/>
          </p:cNvCxnSpPr>
          <p:nvPr/>
        </p:nvCxnSpPr>
        <p:spPr>
          <a:xfrm>
            <a:off x="689725" y="2197212"/>
            <a:ext cx="1092861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F17E350-4E6A-BCFB-9D78-47FEB51C1DE6}"/>
              </a:ext>
            </a:extLst>
          </p:cNvPr>
          <p:cNvSpPr txBox="1"/>
          <p:nvPr/>
        </p:nvSpPr>
        <p:spPr>
          <a:xfrm>
            <a:off x="5999478" y="1792026"/>
            <a:ext cx="6857210" cy="400110"/>
          </a:xfrm>
          <a:prstGeom prst="rect">
            <a:avLst/>
          </a:prstGeom>
          <a:noFill/>
        </p:spPr>
        <p:txBody>
          <a:bodyPr wrap="square">
            <a:spAutoFit/>
          </a:bodyPr>
          <a:lstStyle/>
          <a:p>
            <a:pPr indent="457200"/>
            <a:r>
              <a:rPr lang="zh-CN" altLang="en-US" sz="2000" dirty="0">
                <a:latin typeface="微软雅黑" panose="020B0503020204020204" pitchFamily="34" charset="-122"/>
                <a:ea typeface="微软雅黑" panose="020B0503020204020204" pitchFamily="34" charset="-122"/>
              </a:rPr>
              <a:t>直观描述世界中相关变量之间关系的一种方式</a:t>
            </a:r>
            <a:endParaRPr lang="en-US" altLang="zh-CN" sz="2000" dirty="0">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6A5B733A-4F57-1EC6-7F8F-F613D796A02E}"/>
              </a:ext>
            </a:extLst>
          </p:cNvPr>
          <p:cNvSpPr txBox="1"/>
          <p:nvPr/>
        </p:nvSpPr>
        <p:spPr>
          <a:xfrm>
            <a:off x="4050529" y="2376691"/>
            <a:ext cx="4654281" cy="1135054"/>
          </a:xfrm>
          <a:prstGeom prst="rect">
            <a:avLst/>
          </a:prstGeom>
          <a:noFill/>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为边</a:t>
            </a:r>
            <a:r>
              <a:rPr lang="en-US" altLang="zh-CN" sz="2400" dirty="0">
                <a:latin typeface="微软雅黑" panose="020B0503020204020204" pitchFamily="34" charset="-122"/>
                <a:ea typeface="微软雅黑" panose="020B0503020204020204" pitchFamily="34" charset="-122"/>
              </a:rPr>
              <a:t>(edges)</a:t>
            </a:r>
          </a:p>
          <a:p>
            <a:pPr>
              <a:lnSpc>
                <a:spcPct val="150000"/>
              </a:lnSpc>
            </a:pP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Z}   </a:t>
            </a:r>
            <a:r>
              <a:rPr lang="zh-CN" altLang="en-US" sz="2400" dirty="0">
                <a:latin typeface="微软雅黑" panose="020B0503020204020204" pitchFamily="34" charset="-122"/>
                <a:ea typeface="微软雅黑" panose="020B0503020204020204" pitchFamily="34" charset="-122"/>
              </a:rPr>
              <a:t>为节点（</a:t>
            </a:r>
            <a:r>
              <a:rPr lang="en-US" altLang="zh-CN" sz="2400" dirty="0">
                <a:latin typeface="微软雅黑" panose="020B0503020204020204" pitchFamily="34" charset="-122"/>
                <a:ea typeface="微软雅黑" panose="020B0503020204020204" pitchFamily="34" charset="-122"/>
              </a:rPr>
              <a:t>nodes</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grpSp>
        <p:nvGrpSpPr>
          <p:cNvPr id="73" name="组合 72">
            <a:extLst>
              <a:ext uri="{FF2B5EF4-FFF2-40B4-BE49-F238E27FC236}">
                <a16:creationId xmlns:a16="http://schemas.microsoft.com/office/drawing/2014/main" id="{E8999F05-FC63-0DE9-4364-97C2A76E4FBC}"/>
              </a:ext>
            </a:extLst>
          </p:cNvPr>
          <p:cNvGrpSpPr/>
          <p:nvPr/>
        </p:nvGrpSpPr>
        <p:grpSpPr>
          <a:xfrm>
            <a:off x="1039217" y="2619154"/>
            <a:ext cx="2653581" cy="1536264"/>
            <a:chOff x="1039217" y="2619154"/>
            <a:chExt cx="2653581" cy="1536264"/>
          </a:xfrm>
        </p:grpSpPr>
        <p:sp>
          <p:nvSpPr>
            <p:cNvPr id="6" name="椭圆 5">
              <a:extLst>
                <a:ext uri="{FF2B5EF4-FFF2-40B4-BE49-F238E27FC236}">
                  <a16:creationId xmlns:a16="http://schemas.microsoft.com/office/drawing/2014/main" id="{04B17DA6-EE78-35E1-B340-626E35CAA50A}"/>
                </a:ext>
              </a:extLst>
            </p:cNvPr>
            <p:cNvSpPr/>
            <p:nvPr/>
          </p:nvSpPr>
          <p:spPr>
            <a:xfrm>
              <a:off x="1126326"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F0D24A-CDA8-3724-D0C0-5258C04C5CF0}"/>
                </a:ext>
              </a:extLst>
            </p:cNvPr>
            <p:cNvSpPr/>
            <p:nvPr/>
          </p:nvSpPr>
          <p:spPr>
            <a:xfrm>
              <a:off x="2250673"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338AB5D7-4927-DF85-7DA7-B9E1DF5E9C6C}"/>
                </a:ext>
              </a:extLst>
            </p:cNvPr>
            <p:cNvSpPr/>
            <p:nvPr/>
          </p:nvSpPr>
          <p:spPr>
            <a:xfrm>
              <a:off x="3340288"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33F9755-DBD8-AD87-8E44-661041DB6D02}"/>
                </a:ext>
              </a:extLst>
            </p:cNvPr>
            <p:cNvCxnSpPr>
              <a:cxnSpLocks/>
              <a:stCxn id="6" idx="6"/>
              <a:endCxn id="8" idx="2"/>
            </p:cNvCxnSpPr>
            <p:nvPr/>
          </p:nvCxnSpPr>
          <p:spPr>
            <a:xfrm>
              <a:off x="1359592" y="3236855"/>
              <a:ext cx="891081" cy="0"/>
            </a:xfrm>
            <a:prstGeom prst="straightConnector1">
              <a:avLst/>
            </a:prstGeom>
            <a:ln w="38100">
              <a:solidFill>
                <a:srgbClr val="C0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4F9E24AA-3449-BD7D-094A-9AA433432A6A}"/>
                </a:ext>
              </a:extLst>
            </p:cNvPr>
            <p:cNvCxnSpPr>
              <a:cxnSpLocks/>
            </p:cNvCxnSpPr>
            <p:nvPr/>
          </p:nvCxnSpPr>
          <p:spPr>
            <a:xfrm>
              <a:off x="2483939" y="3236855"/>
              <a:ext cx="891081" cy="0"/>
            </a:xfrm>
            <a:prstGeom prst="straightConnector1">
              <a:avLst/>
            </a:prstGeom>
            <a:ln w="38100">
              <a:solidFill>
                <a:srgbClr val="C0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0" name="文本框 19">
              <a:extLst>
                <a:ext uri="{FF2B5EF4-FFF2-40B4-BE49-F238E27FC236}">
                  <a16:creationId xmlns:a16="http://schemas.microsoft.com/office/drawing/2014/main" id="{4337331E-FB44-43BC-77E0-85CD63362126}"/>
                </a:ext>
              </a:extLst>
            </p:cNvPr>
            <p:cNvSpPr txBox="1"/>
            <p:nvPr/>
          </p:nvSpPr>
          <p:spPr>
            <a:xfrm>
              <a:off x="1039217" y="26225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D929488B-25A3-1898-7892-F4E7E536418D}"/>
                </a:ext>
              </a:extLst>
            </p:cNvPr>
            <p:cNvSpPr txBox="1"/>
            <p:nvPr/>
          </p:nvSpPr>
          <p:spPr>
            <a:xfrm>
              <a:off x="2178525" y="2622503"/>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B467A41F-B94F-3A07-D601-F047EB63D4FC}"/>
                </a:ext>
              </a:extLst>
            </p:cNvPr>
            <p:cNvSpPr txBox="1"/>
            <p:nvPr/>
          </p:nvSpPr>
          <p:spPr>
            <a:xfrm>
              <a:off x="3302948" y="261915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70641BD-85E5-26BD-5801-BB720ABE9323}"/>
                </a:ext>
              </a:extLst>
            </p:cNvPr>
            <p:cNvSpPr txBox="1"/>
            <p:nvPr/>
          </p:nvSpPr>
          <p:spPr>
            <a:xfrm>
              <a:off x="1610585" y="335338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4C042A50-1F2A-F3F1-8B44-0C539ECC8FA0}"/>
                </a:ext>
              </a:extLst>
            </p:cNvPr>
            <p:cNvSpPr txBox="1"/>
            <p:nvPr/>
          </p:nvSpPr>
          <p:spPr>
            <a:xfrm>
              <a:off x="2740506" y="3353380"/>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9565783-5BA0-8ACC-C8F0-2D6A906A2397}"/>
                </a:ext>
              </a:extLst>
            </p:cNvPr>
            <p:cNvSpPr txBox="1"/>
            <p:nvPr/>
          </p:nvSpPr>
          <p:spPr>
            <a:xfrm>
              <a:off x="1803883" y="3786086"/>
              <a:ext cx="1191562" cy="369332"/>
            </a:xfrm>
            <a:prstGeom prst="rect">
              <a:avLst/>
            </a:prstGeom>
            <a:noFill/>
          </p:spPr>
          <p:txBody>
            <a:bodyPr wrap="square">
              <a:spAutoFit/>
            </a:bodyPr>
            <a:lstStyle/>
            <a:p>
              <a:pPr algn="ctr"/>
              <a:r>
                <a:rPr lang="zh-CN" altLang="en-US" b="1" dirty="0">
                  <a:solidFill>
                    <a:srgbClr val="121212"/>
                  </a:solidFill>
                  <a:latin typeface="微软雅黑" panose="020B0503020204020204" pitchFamily="34" charset="-122"/>
                  <a:ea typeface="微软雅黑" panose="020B0503020204020204" pitchFamily="34" charset="-122"/>
                </a:rPr>
                <a:t>无向图</a:t>
              </a:r>
              <a:endParaRPr lang="zh-CN" altLang="en-US" b="1" dirty="0"/>
            </a:p>
          </p:txBody>
        </p:sp>
      </p:grpSp>
      <p:grpSp>
        <p:nvGrpSpPr>
          <p:cNvPr id="72" name="组合 71">
            <a:extLst>
              <a:ext uri="{FF2B5EF4-FFF2-40B4-BE49-F238E27FC236}">
                <a16:creationId xmlns:a16="http://schemas.microsoft.com/office/drawing/2014/main" id="{B0A11705-6A8C-9EB0-A6B1-83E20CD79D3D}"/>
              </a:ext>
            </a:extLst>
          </p:cNvPr>
          <p:cNvGrpSpPr/>
          <p:nvPr/>
        </p:nvGrpSpPr>
        <p:grpSpPr>
          <a:xfrm>
            <a:off x="8080218" y="3942535"/>
            <a:ext cx="3585160" cy="2673584"/>
            <a:chOff x="7646980" y="3465176"/>
            <a:chExt cx="3866549" cy="3106221"/>
          </a:xfrm>
        </p:grpSpPr>
        <p:sp>
          <p:nvSpPr>
            <p:cNvPr id="29" name="椭圆 28">
              <a:extLst>
                <a:ext uri="{FF2B5EF4-FFF2-40B4-BE49-F238E27FC236}">
                  <a16:creationId xmlns:a16="http://schemas.microsoft.com/office/drawing/2014/main" id="{10DCD107-2603-5021-3CC8-48B774407A91}"/>
                </a:ext>
              </a:extLst>
            </p:cNvPr>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EC3B43F-898D-7A97-B22F-C78F0E920F71}"/>
                </a:ext>
              </a:extLst>
            </p:cNvPr>
            <p:cNvSpPr/>
            <p:nvPr/>
          </p:nvSpPr>
          <p:spPr>
            <a:xfrm>
              <a:off x="9393543" y="385422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348C773-AAB8-B5E4-F6E4-1916EAC777E6}"/>
                </a:ext>
              </a:extLst>
            </p:cNvPr>
            <p:cNvSpPr/>
            <p:nvPr/>
          </p:nvSpPr>
          <p:spPr>
            <a:xfrm>
              <a:off x="9412230" y="49694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4C9FB73-3924-0AC9-B9E8-E061372DF5FA}"/>
                </a:ext>
              </a:extLst>
            </p:cNvPr>
            <p:cNvSpPr/>
            <p:nvPr/>
          </p:nvSpPr>
          <p:spPr>
            <a:xfrm>
              <a:off x="10909282" y="4969485"/>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22D87B1-4F7F-C38A-D6DF-71B47F39F9E1}"/>
                </a:ext>
              </a:extLst>
            </p:cNvPr>
            <p:cNvSpPr/>
            <p:nvPr/>
          </p:nvSpPr>
          <p:spPr>
            <a:xfrm>
              <a:off x="10169869" y="5880899"/>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A999351C-8CFF-6BCC-7A18-0DC6B4D43314}"/>
                </a:ext>
              </a:extLst>
            </p:cNvPr>
            <p:cNvCxnSpPr>
              <a:cxnSpLocks/>
              <a:stCxn id="30" idx="2"/>
              <a:endCxn id="29" idx="7"/>
            </p:cNvCxnSpPr>
            <p:nvPr/>
          </p:nvCxnSpPr>
          <p:spPr>
            <a:xfrm flipH="1">
              <a:off x="8298356" y="3970753"/>
              <a:ext cx="1095187" cy="103286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直接箭头连接符 37">
              <a:extLst>
                <a:ext uri="{FF2B5EF4-FFF2-40B4-BE49-F238E27FC236}">
                  <a16:creationId xmlns:a16="http://schemas.microsoft.com/office/drawing/2014/main" id="{9FFA3F16-DD73-5DE4-23FD-24E658F83A74}"/>
                </a:ext>
              </a:extLst>
            </p:cNvPr>
            <p:cNvCxnSpPr>
              <a:cxnSpLocks/>
              <a:stCxn id="31" idx="0"/>
              <a:endCxn id="30" idx="4"/>
            </p:cNvCxnSpPr>
            <p:nvPr/>
          </p:nvCxnSpPr>
          <p:spPr>
            <a:xfrm flipH="1" flipV="1">
              <a:off x="9510176" y="4087279"/>
              <a:ext cx="18687" cy="88220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1719F1E4-B89B-B80E-6FBB-3FD49C21A1BD}"/>
                </a:ext>
              </a:extLst>
            </p:cNvPr>
            <p:cNvCxnSpPr>
              <a:cxnSpLocks/>
              <a:stCxn id="31" idx="2"/>
              <a:endCxn id="29" idx="6"/>
            </p:cNvCxnSpPr>
            <p:nvPr/>
          </p:nvCxnSpPr>
          <p:spPr>
            <a:xfrm flipH="1">
              <a:off x="8332517" y="5086011"/>
              <a:ext cx="1079713" cy="3"/>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直接箭头连接符 48">
              <a:extLst>
                <a:ext uri="{FF2B5EF4-FFF2-40B4-BE49-F238E27FC236}">
                  <a16:creationId xmlns:a16="http://schemas.microsoft.com/office/drawing/2014/main" id="{3713A017-99E2-6D9C-BCAC-76DEC05D8ADF}"/>
                </a:ext>
              </a:extLst>
            </p:cNvPr>
            <p:cNvCxnSpPr>
              <a:cxnSpLocks/>
              <a:stCxn id="32" idx="2"/>
            </p:cNvCxnSpPr>
            <p:nvPr/>
          </p:nvCxnSpPr>
          <p:spPr>
            <a:xfrm flipH="1" flipV="1">
              <a:off x="9615396" y="5075261"/>
              <a:ext cx="1293886" cy="10751"/>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459A879E-757D-8293-36ED-C58D2A0480A5}"/>
                </a:ext>
              </a:extLst>
            </p:cNvPr>
            <p:cNvCxnSpPr>
              <a:cxnSpLocks/>
              <a:stCxn id="33" idx="1"/>
              <a:endCxn id="31" idx="4"/>
            </p:cNvCxnSpPr>
            <p:nvPr/>
          </p:nvCxnSpPr>
          <p:spPr>
            <a:xfrm flipH="1" flipV="1">
              <a:off x="9528863" y="5202537"/>
              <a:ext cx="675167" cy="712492"/>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直接箭头连接符 54">
              <a:extLst>
                <a:ext uri="{FF2B5EF4-FFF2-40B4-BE49-F238E27FC236}">
                  <a16:creationId xmlns:a16="http://schemas.microsoft.com/office/drawing/2014/main" id="{7027CFA1-339D-1F6F-B77E-9D86B467F3A0}"/>
                </a:ext>
              </a:extLst>
            </p:cNvPr>
            <p:cNvCxnSpPr>
              <a:cxnSpLocks/>
              <a:stCxn id="33" idx="7"/>
              <a:endCxn id="32" idx="3"/>
            </p:cNvCxnSpPr>
            <p:nvPr/>
          </p:nvCxnSpPr>
          <p:spPr>
            <a:xfrm flipV="1">
              <a:off x="10368974" y="5168408"/>
              <a:ext cx="574469" cy="746621"/>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7F729B5B-56DC-F208-312E-83783BAEDB59}"/>
                </a:ext>
              </a:extLst>
            </p:cNvPr>
            <p:cNvCxnSpPr>
              <a:cxnSpLocks/>
              <a:stCxn id="32" idx="1"/>
              <a:endCxn id="30" idx="5"/>
            </p:cNvCxnSpPr>
            <p:nvPr/>
          </p:nvCxnSpPr>
          <p:spPr>
            <a:xfrm flipH="1" flipV="1">
              <a:off x="9592648" y="4053149"/>
              <a:ext cx="1350795" cy="950466"/>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63" name="文本框 62">
              <a:extLst>
                <a:ext uri="{FF2B5EF4-FFF2-40B4-BE49-F238E27FC236}">
                  <a16:creationId xmlns:a16="http://schemas.microsoft.com/office/drawing/2014/main" id="{B1EA9133-CAF6-FBFD-4B7A-5290A5CCDD61}"/>
                </a:ext>
              </a:extLst>
            </p:cNvPr>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FB8324C1-4DEE-0768-3A35-5A035F1BC332}"/>
                </a:ext>
              </a:extLst>
            </p:cNvPr>
            <p:cNvSpPr txBox="1"/>
            <p:nvPr/>
          </p:nvSpPr>
          <p:spPr>
            <a:xfrm>
              <a:off x="9177100" y="5145650"/>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212814AE-65A2-42FB-0D21-269B3B5EE7C6}"/>
                </a:ext>
              </a:extLst>
            </p:cNvPr>
            <p:cNvSpPr txBox="1"/>
            <p:nvPr/>
          </p:nvSpPr>
          <p:spPr>
            <a:xfrm>
              <a:off x="9302014" y="3465176"/>
              <a:ext cx="49244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01F76BC9-0968-A0E0-7026-E7A282BF3B8C}"/>
                </a:ext>
              </a:extLst>
            </p:cNvPr>
            <p:cNvSpPr txBox="1"/>
            <p:nvPr/>
          </p:nvSpPr>
          <p:spPr>
            <a:xfrm>
              <a:off x="11123679" y="4844427"/>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B02ABC2C-E808-84FF-D19F-77D35C18F698}"/>
                </a:ext>
              </a:extLst>
            </p:cNvPr>
            <p:cNvSpPr txBox="1"/>
            <p:nvPr/>
          </p:nvSpPr>
          <p:spPr>
            <a:xfrm>
              <a:off x="10091577" y="6109732"/>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T</a:t>
              </a:r>
              <a:endParaRPr lang="zh-CN" altLang="en-US" sz="2400" b="1"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451F4743-DBEE-C6B5-C20C-6DA4BD02A46A}"/>
                </a:ext>
              </a:extLst>
            </p:cNvPr>
            <p:cNvSpPr txBox="1"/>
            <p:nvPr/>
          </p:nvSpPr>
          <p:spPr>
            <a:xfrm>
              <a:off x="7962898" y="5721890"/>
              <a:ext cx="1803345" cy="429097"/>
            </a:xfrm>
            <a:prstGeom prst="rect">
              <a:avLst/>
            </a:prstGeom>
            <a:noFill/>
          </p:spPr>
          <p:txBody>
            <a:bodyPr wrap="square">
              <a:spAutoFit/>
            </a:bodyPr>
            <a:lstStyle/>
            <a:p>
              <a:pPr algn="ctr"/>
              <a:r>
                <a:rPr lang="zh-CN" altLang="en-US" b="1" dirty="0">
                  <a:solidFill>
                    <a:srgbClr val="121212"/>
                  </a:solidFill>
                  <a:latin typeface="微软雅黑" panose="020B0503020204020204" pitchFamily="34" charset="-122"/>
                  <a:ea typeface="微软雅黑" panose="020B0503020204020204" pitchFamily="34" charset="-122"/>
                </a:rPr>
                <a:t>有向图</a:t>
              </a:r>
              <a:endParaRPr lang="zh-CN" altLang="en-US" b="1" dirty="0"/>
            </a:p>
          </p:txBody>
        </p:sp>
      </p:grpSp>
      <p:grpSp>
        <p:nvGrpSpPr>
          <p:cNvPr id="84" name="组合 83">
            <a:extLst>
              <a:ext uri="{FF2B5EF4-FFF2-40B4-BE49-F238E27FC236}">
                <a16:creationId xmlns:a16="http://schemas.microsoft.com/office/drawing/2014/main" id="{329385B8-DB1E-2DA9-F772-F712B0131F8A}"/>
              </a:ext>
            </a:extLst>
          </p:cNvPr>
          <p:cNvGrpSpPr/>
          <p:nvPr/>
        </p:nvGrpSpPr>
        <p:grpSpPr>
          <a:xfrm>
            <a:off x="8154461" y="2464204"/>
            <a:ext cx="1845942" cy="1490604"/>
            <a:chOff x="8154461" y="2464204"/>
            <a:chExt cx="1845942" cy="1490604"/>
          </a:xfrm>
        </p:grpSpPr>
        <p:sp>
          <p:nvSpPr>
            <p:cNvPr id="74" name="左大括号 73">
              <a:extLst>
                <a:ext uri="{FF2B5EF4-FFF2-40B4-BE49-F238E27FC236}">
                  <a16:creationId xmlns:a16="http://schemas.microsoft.com/office/drawing/2014/main" id="{4BBFA125-7CC2-0E8A-13B5-CBDA66282839}"/>
                </a:ext>
              </a:extLst>
            </p:cNvPr>
            <p:cNvSpPr/>
            <p:nvPr/>
          </p:nvSpPr>
          <p:spPr>
            <a:xfrm>
              <a:off x="8154461" y="2619154"/>
              <a:ext cx="475190" cy="1329643"/>
            </a:xfrm>
            <a:prstGeom prst="leftBrace">
              <a:avLst>
                <a:gd name="adj1" fmla="val 3249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90ED4BC2-ED1D-1074-A52A-BE5C2F34E081}"/>
                </a:ext>
              </a:extLst>
            </p:cNvPr>
            <p:cNvSpPr txBox="1"/>
            <p:nvPr/>
          </p:nvSpPr>
          <p:spPr>
            <a:xfrm>
              <a:off x="8537213" y="2464204"/>
              <a:ext cx="1191562" cy="369332"/>
            </a:xfrm>
            <a:prstGeom prst="rect">
              <a:avLst/>
            </a:prstGeom>
            <a:noFill/>
          </p:spPr>
          <p:txBody>
            <a:bodyPr wrap="square">
              <a:spAutoFit/>
            </a:bodyPr>
            <a:lstStyle/>
            <a:p>
              <a:pPr algn="ctr"/>
              <a:r>
                <a:rPr lang="en-US" altLang="zh-CN" b="1" dirty="0"/>
                <a:t>ancestor</a:t>
              </a:r>
              <a:endParaRPr lang="zh-CN" altLang="en-US" b="1" dirty="0"/>
            </a:p>
          </p:txBody>
        </p:sp>
        <p:sp>
          <p:nvSpPr>
            <p:cNvPr id="76" name="文本框 75">
              <a:extLst>
                <a:ext uri="{FF2B5EF4-FFF2-40B4-BE49-F238E27FC236}">
                  <a16:creationId xmlns:a16="http://schemas.microsoft.com/office/drawing/2014/main" id="{8DFC7941-0BEA-9C82-4DF0-081FE43BB54E}"/>
                </a:ext>
              </a:extLst>
            </p:cNvPr>
            <p:cNvSpPr txBox="1"/>
            <p:nvPr/>
          </p:nvSpPr>
          <p:spPr>
            <a:xfrm>
              <a:off x="8529968" y="2811972"/>
              <a:ext cx="1470435" cy="369332"/>
            </a:xfrm>
            <a:prstGeom prst="rect">
              <a:avLst/>
            </a:prstGeom>
            <a:noFill/>
          </p:spPr>
          <p:txBody>
            <a:bodyPr wrap="square">
              <a:spAutoFit/>
            </a:bodyPr>
            <a:lstStyle/>
            <a:p>
              <a:pPr algn="ctr"/>
              <a:r>
                <a:rPr lang="en-US" altLang="zh-CN" b="1" dirty="0"/>
                <a:t>descendant</a:t>
              </a:r>
              <a:endParaRPr lang="zh-CN" altLang="en-US" b="1" dirty="0"/>
            </a:p>
          </p:txBody>
        </p:sp>
        <p:sp>
          <p:nvSpPr>
            <p:cNvPr id="77" name="文本框 76">
              <a:extLst>
                <a:ext uri="{FF2B5EF4-FFF2-40B4-BE49-F238E27FC236}">
                  <a16:creationId xmlns:a16="http://schemas.microsoft.com/office/drawing/2014/main" id="{1EF01793-A9AE-F2A3-9A15-FB6F985A7A50}"/>
                </a:ext>
              </a:extLst>
            </p:cNvPr>
            <p:cNvSpPr txBox="1"/>
            <p:nvPr/>
          </p:nvSpPr>
          <p:spPr>
            <a:xfrm>
              <a:off x="8500969" y="3168714"/>
              <a:ext cx="1018286" cy="369332"/>
            </a:xfrm>
            <a:prstGeom prst="rect">
              <a:avLst/>
            </a:prstGeom>
            <a:noFill/>
          </p:spPr>
          <p:txBody>
            <a:bodyPr wrap="square">
              <a:spAutoFit/>
            </a:bodyPr>
            <a:lstStyle/>
            <a:p>
              <a:pPr algn="ctr"/>
              <a:r>
                <a:rPr lang="en-US" altLang="zh-CN" b="1" dirty="0"/>
                <a:t>parent</a:t>
              </a:r>
              <a:endParaRPr lang="zh-CN" altLang="en-US" b="1" dirty="0"/>
            </a:p>
          </p:txBody>
        </p:sp>
        <p:sp>
          <p:nvSpPr>
            <p:cNvPr id="78" name="文本框 77">
              <a:extLst>
                <a:ext uri="{FF2B5EF4-FFF2-40B4-BE49-F238E27FC236}">
                  <a16:creationId xmlns:a16="http://schemas.microsoft.com/office/drawing/2014/main" id="{7B99D4BD-DB9C-BA09-7727-E555ED9FD1B4}"/>
                </a:ext>
              </a:extLst>
            </p:cNvPr>
            <p:cNvSpPr txBox="1"/>
            <p:nvPr/>
          </p:nvSpPr>
          <p:spPr>
            <a:xfrm>
              <a:off x="8456672" y="3585476"/>
              <a:ext cx="1218060" cy="369332"/>
            </a:xfrm>
            <a:prstGeom prst="rect">
              <a:avLst/>
            </a:prstGeom>
            <a:noFill/>
          </p:spPr>
          <p:txBody>
            <a:bodyPr wrap="square">
              <a:spAutoFit/>
            </a:bodyPr>
            <a:lstStyle/>
            <a:p>
              <a:pPr algn="ctr"/>
              <a:r>
                <a:rPr lang="en-US" altLang="zh-CN" b="1" dirty="0"/>
                <a:t>children</a:t>
              </a:r>
              <a:endParaRPr lang="zh-CN" altLang="en-US" b="1" dirty="0"/>
            </a:p>
          </p:txBody>
        </p:sp>
      </p:grpSp>
      <p:sp>
        <p:nvSpPr>
          <p:cNvPr id="83" name="箭头: 上弧形 82">
            <a:extLst>
              <a:ext uri="{FF2B5EF4-FFF2-40B4-BE49-F238E27FC236}">
                <a16:creationId xmlns:a16="http://schemas.microsoft.com/office/drawing/2014/main" id="{C0D500E1-E39F-7786-777E-590CE7CD550C}"/>
              </a:ext>
            </a:extLst>
          </p:cNvPr>
          <p:cNvSpPr/>
          <p:nvPr/>
        </p:nvSpPr>
        <p:spPr>
          <a:xfrm rot="3226634">
            <a:off x="9954829" y="3261173"/>
            <a:ext cx="1959391" cy="769394"/>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grpSp>
        <p:nvGrpSpPr>
          <p:cNvPr id="96" name="组合 95">
            <a:extLst>
              <a:ext uri="{FF2B5EF4-FFF2-40B4-BE49-F238E27FC236}">
                <a16:creationId xmlns:a16="http://schemas.microsoft.com/office/drawing/2014/main" id="{31009BB6-C11E-FBBF-515F-17EF8474FC4E}"/>
              </a:ext>
            </a:extLst>
          </p:cNvPr>
          <p:cNvGrpSpPr/>
          <p:nvPr/>
        </p:nvGrpSpPr>
        <p:grpSpPr>
          <a:xfrm>
            <a:off x="773587" y="4590897"/>
            <a:ext cx="6377168" cy="1681787"/>
            <a:chOff x="773587" y="4590897"/>
            <a:chExt cx="6377168" cy="1681787"/>
          </a:xfrm>
        </p:grpSpPr>
        <p:grpSp>
          <p:nvGrpSpPr>
            <p:cNvPr id="35" name="组合 34">
              <a:extLst>
                <a:ext uri="{FF2B5EF4-FFF2-40B4-BE49-F238E27FC236}">
                  <a16:creationId xmlns:a16="http://schemas.microsoft.com/office/drawing/2014/main" id="{3A772822-5ACA-443E-6A50-4BF64EFD729C}"/>
                </a:ext>
              </a:extLst>
            </p:cNvPr>
            <p:cNvGrpSpPr/>
            <p:nvPr/>
          </p:nvGrpSpPr>
          <p:grpSpPr>
            <a:xfrm>
              <a:off x="773587" y="4603145"/>
              <a:ext cx="3116519" cy="1669539"/>
              <a:chOff x="7646980" y="3805331"/>
              <a:chExt cx="3361126" cy="1939703"/>
            </a:xfrm>
          </p:grpSpPr>
          <p:sp>
            <p:nvSpPr>
              <p:cNvPr id="36" name="椭圆 35">
                <a:extLst>
                  <a:ext uri="{FF2B5EF4-FFF2-40B4-BE49-F238E27FC236}">
                    <a16:creationId xmlns:a16="http://schemas.microsoft.com/office/drawing/2014/main" id="{43510AFD-F734-AFE4-939D-92B2EB7B8BD4}"/>
                  </a:ext>
                </a:extLst>
              </p:cNvPr>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85B1BF3-E0D7-EA69-6C10-FA0CE8C58498}"/>
                  </a:ext>
                </a:extLst>
              </p:cNvPr>
              <p:cNvSpPr/>
              <p:nvPr/>
            </p:nvSpPr>
            <p:spPr>
              <a:xfrm>
                <a:off x="9307090" y="399987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02C7887F-5865-0715-54F1-EEA29DCD060D}"/>
                  </a:ext>
                </a:extLst>
              </p:cNvPr>
              <p:cNvSpPr/>
              <p:nvPr/>
            </p:nvSpPr>
            <p:spPr>
              <a:xfrm>
                <a:off x="10366406" y="4958733"/>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72D2A684-E6F8-D8E2-0212-22E95BEA8F9B}"/>
                  </a:ext>
                </a:extLst>
              </p:cNvPr>
              <p:cNvCxnSpPr>
                <a:cxnSpLocks/>
                <a:stCxn id="37" idx="2"/>
                <a:endCxn id="36" idx="7"/>
              </p:cNvCxnSpPr>
              <p:nvPr/>
            </p:nvCxnSpPr>
            <p:spPr>
              <a:xfrm flipH="1">
                <a:off x="8298356" y="4116401"/>
                <a:ext cx="1008734" cy="88721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456CC15D-C8BF-5254-2791-DEFCED4A0001}"/>
                  </a:ext>
                </a:extLst>
              </p:cNvPr>
              <p:cNvCxnSpPr>
                <a:cxnSpLocks/>
                <a:stCxn id="40" idx="2"/>
                <a:endCxn id="36" idx="6"/>
              </p:cNvCxnSpPr>
              <p:nvPr/>
            </p:nvCxnSpPr>
            <p:spPr>
              <a:xfrm flipH="1">
                <a:off x="8332517" y="5075260"/>
                <a:ext cx="2033889" cy="1075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904EAD7-E873-F829-BB99-855352C67375}"/>
                  </a:ext>
                </a:extLst>
              </p:cNvPr>
              <p:cNvCxnSpPr>
                <a:cxnSpLocks/>
                <a:stCxn id="40" idx="1"/>
                <a:endCxn id="37" idx="5"/>
              </p:cNvCxnSpPr>
              <p:nvPr/>
            </p:nvCxnSpPr>
            <p:spPr>
              <a:xfrm flipH="1" flipV="1">
                <a:off x="9506195" y="4198797"/>
                <a:ext cx="894372" cy="79406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52" name="文本框 51">
                <a:extLst>
                  <a:ext uri="{FF2B5EF4-FFF2-40B4-BE49-F238E27FC236}">
                    <a16:creationId xmlns:a16="http://schemas.microsoft.com/office/drawing/2014/main" id="{293A57E9-D1BE-6B35-0DA6-9C520A107DA4}"/>
                  </a:ext>
                </a:extLst>
              </p:cNvPr>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37B32169-2B40-5125-08EC-FAC77D154ED3}"/>
                  </a:ext>
                </a:extLst>
              </p:cNvPr>
              <p:cNvSpPr txBox="1"/>
              <p:nvPr/>
            </p:nvSpPr>
            <p:spPr>
              <a:xfrm>
                <a:off x="8807965" y="3805331"/>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A629EF08-6F32-9AD8-5EE4-5151C6FCFC31}"/>
                  </a:ext>
                </a:extLst>
              </p:cNvPr>
              <p:cNvSpPr txBox="1"/>
              <p:nvPr/>
            </p:nvSpPr>
            <p:spPr>
              <a:xfrm>
                <a:off x="10618256" y="4844426"/>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12A0DD3B-5339-226A-A83B-FD535DCDA6B5}"/>
                  </a:ext>
                </a:extLst>
              </p:cNvPr>
              <p:cNvSpPr txBox="1"/>
              <p:nvPr/>
            </p:nvSpPr>
            <p:spPr>
              <a:xfrm>
                <a:off x="8618706" y="5315937"/>
                <a:ext cx="1781862" cy="429097"/>
              </a:xfrm>
              <a:prstGeom prst="rect">
                <a:avLst/>
              </a:prstGeom>
              <a:noFill/>
            </p:spPr>
            <p:txBody>
              <a:bodyPr wrap="square">
                <a:spAutoFit/>
              </a:bodyPr>
              <a:lstStyle/>
              <a:p>
                <a:pPr algn="ctr"/>
                <a:r>
                  <a:rPr lang="zh-CN" altLang="en-US" b="1" dirty="0">
                    <a:solidFill>
                      <a:srgbClr val="121212"/>
                    </a:solidFill>
                    <a:latin typeface="微软雅黑" panose="020B0503020204020204" pitchFamily="34" charset="-122"/>
                    <a:ea typeface="微软雅黑" panose="020B0503020204020204" pitchFamily="34" charset="-122"/>
                  </a:rPr>
                  <a:t>无环有向图</a:t>
                </a:r>
                <a:endParaRPr lang="zh-CN" altLang="en-US" b="1" dirty="0"/>
              </a:p>
            </p:txBody>
          </p:sp>
        </p:grpSp>
        <p:grpSp>
          <p:nvGrpSpPr>
            <p:cNvPr id="80" name="组合 79">
              <a:extLst>
                <a:ext uri="{FF2B5EF4-FFF2-40B4-BE49-F238E27FC236}">
                  <a16:creationId xmlns:a16="http://schemas.microsoft.com/office/drawing/2014/main" id="{36575084-144D-B2E0-A66F-2173644D7B2B}"/>
                </a:ext>
              </a:extLst>
            </p:cNvPr>
            <p:cNvGrpSpPr/>
            <p:nvPr/>
          </p:nvGrpSpPr>
          <p:grpSpPr>
            <a:xfrm>
              <a:off x="4034236" y="4590897"/>
              <a:ext cx="3116519" cy="1669539"/>
              <a:chOff x="7646980" y="3805331"/>
              <a:chExt cx="3361126" cy="1939703"/>
            </a:xfrm>
          </p:grpSpPr>
          <p:sp>
            <p:nvSpPr>
              <p:cNvPr id="81" name="椭圆 80">
                <a:extLst>
                  <a:ext uri="{FF2B5EF4-FFF2-40B4-BE49-F238E27FC236}">
                    <a16:creationId xmlns:a16="http://schemas.microsoft.com/office/drawing/2014/main" id="{D3E6D5FA-5715-8A84-A694-666595D232D2}"/>
                  </a:ext>
                </a:extLst>
              </p:cNvPr>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77BF401-2DD9-FE54-C9DB-34FDC26DAD7B}"/>
                  </a:ext>
                </a:extLst>
              </p:cNvPr>
              <p:cNvSpPr/>
              <p:nvPr/>
            </p:nvSpPr>
            <p:spPr>
              <a:xfrm>
                <a:off x="9307090" y="399987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a:extLst>
                  <a:ext uri="{FF2B5EF4-FFF2-40B4-BE49-F238E27FC236}">
                    <a16:creationId xmlns:a16="http://schemas.microsoft.com/office/drawing/2014/main" id="{B71BC107-EDF0-C750-B903-C7A36A0E9E32}"/>
                  </a:ext>
                </a:extLst>
              </p:cNvPr>
              <p:cNvSpPr/>
              <p:nvPr/>
            </p:nvSpPr>
            <p:spPr>
              <a:xfrm>
                <a:off x="10366406" y="4958733"/>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箭头连接符 85">
                <a:extLst>
                  <a:ext uri="{FF2B5EF4-FFF2-40B4-BE49-F238E27FC236}">
                    <a16:creationId xmlns:a16="http://schemas.microsoft.com/office/drawing/2014/main" id="{819D12A0-D9DA-AEA0-E623-4235A32A3DE6}"/>
                  </a:ext>
                </a:extLst>
              </p:cNvPr>
              <p:cNvCxnSpPr>
                <a:cxnSpLocks/>
                <a:stCxn id="82" idx="2"/>
                <a:endCxn id="81" idx="7"/>
              </p:cNvCxnSpPr>
              <p:nvPr/>
            </p:nvCxnSpPr>
            <p:spPr>
              <a:xfrm flipH="1">
                <a:off x="8298356" y="4116401"/>
                <a:ext cx="1008734" cy="88721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7" name="直接箭头连接符 86">
                <a:extLst>
                  <a:ext uri="{FF2B5EF4-FFF2-40B4-BE49-F238E27FC236}">
                    <a16:creationId xmlns:a16="http://schemas.microsoft.com/office/drawing/2014/main" id="{65145BFA-1158-3179-1311-9DDCAC2E15F2}"/>
                  </a:ext>
                </a:extLst>
              </p:cNvPr>
              <p:cNvCxnSpPr>
                <a:cxnSpLocks/>
                <a:stCxn id="81" idx="6"/>
                <a:endCxn id="85" idx="2"/>
              </p:cNvCxnSpPr>
              <p:nvPr/>
            </p:nvCxnSpPr>
            <p:spPr>
              <a:xfrm flipV="1">
                <a:off x="8332517" y="5075260"/>
                <a:ext cx="2033889" cy="1075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8" name="直接箭头连接符 87">
                <a:extLst>
                  <a:ext uri="{FF2B5EF4-FFF2-40B4-BE49-F238E27FC236}">
                    <a16:creationId xmlns:a16="http://schemas.microsoft.com/office/drawing/2014/main" id="{CA29F851-3FEA-3C24-EEB1-F7A75471F7BA}"/>
                  </a:ext>
                </a:extLst>
              </p:cNvPr>
              <p:cNvCxnSpPr>
                <a:cxnSpLocks/>
                <a:stCxn id="85" idx="1"/>
                <a:endCxn id="82" idx="5"/>
              </p:cNvCxnSpPr>
              <p:nvPr/>
            </p:nvCxnSpPr>
            <p:spPr>
              <a:xfrm flipH="1" flipV="1">
                <a:off x="9506195" y="4198797"/>
                <a:ext cx="894372" cy="79406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89" name="文本框 88">
                <a:extLst>
                  <a:ext uri="{FF2B5EF4-FFF2-40B4-BE49-F238E27FC236}">
                    <a16:creationId xmlns:a16="http://schemas.microsoft.com/office/drawing/2014/main" id="{45FDBF70-445A-E3C5-72C6-C2DA215F3305}"/>
                  </a:ext>
                </a:extLst>
              </p:cNvPr>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4F4396F2-FCCD-53ED-7ED4-87A05936EA91}"/>
                  </a:ext>
                </a:extLst>
              </p:cNvPr>
              <p:cNvSpPr txBox="1"/>
              <p:nvPr/>
            </p:nvSpPr>
            <p:spPr>
              <a:xfrm>
                <a:off x="8807965" y="3805331"/>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91" name="文本框 90">
                <a:extLst>
                  <a:ext uri="{FF2B5EF4-FFF2-40B4-BE49-F238E27FC236}">
                    <a16:creationId xmlns:a16="http://schemas.microsoft.com/office/drawing/2014/main" id="{725767E3-74FC-9650-E84B-7D1C61518DB6}"/>
                  </a:ext>
                </a:extLst>
              </p:cNvPr>
              <p:cNvSpPr txBox="1"/>
              <p:nvPr/>
            </p:nvSpPr>
            <p:spPr>
              <a:xfrm>
                <a:off x="10618256" y="4844426"/>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9D3F5C4F-B663-332A-8B2E-83A6E8407235}"/>
                  </a:ext>
                </a:extLst>
              </p:cNvPr>
              <p:cNvSpPr txBox="1"/>
              <p:nvPr/>
            </p:nvSpPr>
            <p:spPr>
              <a:xfrm>
                <a:off x="8618706" y="5315937"/>
                <a:ext cx="1781862" cy="429097"/>
              </a:xfrm>
              <a:prstGeom prst="rect">
                <a:avLst/>
              </a:prstGeom>
              <a:noFill/>
            </p:spPr>
            <p:txBody>
              <a:bodyPr wrap="square">
                <a:spAutoFit/>
              </a:bodyPr>
              <a:lstStyle/>
              <a:p>
                <a:pPr algn="ctr"/>
                <a:r>
                  <a:rPr lang="zh-CN" altLang="en-US" b="1" dirty="0">
                    <a:solidFill>
                      <a:srgbClr val="121212"/>
                    </a:solidFill>
                    <a:latin typeface="微软雅黑" panose="020B0503020204020204" pitchFamily="34" charset="-122"/>
                    <a:ea typeface="微软雅黑" panose="020B0503020204020204" pitchFamily="34" charset="-122"/>
                  </a:rPr>
                  <a:t>有环有向图</a:t>
                </a:r>
                <a:endParaRPr lang="zh-CN" altLang="en-US" b="1" dirty="0"/>
              </a:p>
            </p:txBody>
          </p:sp>
        </p:grpSp>
      </p:grpSp>
    </p:spTree>
    <p:extLst>
      <p:ext uri="{BB962C8B-B14F-4D97-AF65-F5344CB8AC3E}">
        <p14:creationId xmlns:p14="http://schemas.microsoft.com/office/powerpoint/2010/main" val="113113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additive="base">
                                        <p:cTn id="17" dur="500" fill="hold"/>
                                        <p:tgtEl>
                                          <p:spTgt spid="83"/>
                                        </p:tgtEl>
                                        <p:attrNameLst>
                                          <p:attrName>ppt_x</p:attrName>
                                        </p:attrNameLst>
                                      </p:cBhvr>
                                      <p:tavLst>
                                        <p:tav tm="0">
                                          <p:val>
                                            <p:strVal val="#ppt_x"/>
                                          </p:val>
                                        </p:tav>
                                        <p:tav tm="100000">
                                          <p:val>
                                            <p:strVal val="#ppt_x"/>
                                          </p:val>
                                        </p:tav>
                                      </p:tavLst>
                                    </p:anim>
                                    <p:anim calcmode="lin" valueType="num">
                                      <p:cBhvr additive="base">
                                        <p:cTn id="18" dur="500" fill="hold"/>
                                        <p:tgtEl>
                                          <p:spTgt spid="8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additive="base">
                                        <p:cTn id="21" dur="500" fill="hold"/>
                                        <p:tgtEl>
                                          <p:spTgt spid="72"/>
                                        </p:tgtEl>
                                        <p:attrNameLst>
                                          <p:attrName>ppt_x</p:attrName>
                                        </p:attrNameLst>
                                      </p:cBhvr>
                                      <p:tavLst>
                                        <p:tav tm="0">
                                          <p:val>
                                            <p:strVal val="#ppt_x"/>
                                          </p:val>
                                        </p:tav>
                                        <p:tav tm="100000">
                                          <p:val>
                                            <p:strVal val="#ppt_x"/>
                                          </p:val>
                                        </p:tav>
                                      </p:tavLst>
                                    </p:anim>
                                    <p:anim calcmode="lin" valueType="num">
                                      <p:cBhvr additive="base">
                                        <p:cTn id="2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a:t>
            </a:r>
            <a:r>
              <a:rPr lang="zh-CN" altLang="en-US" sz="2800" b="1" dirty="0">
                <a:solidFill>
                  <a:prstClr val="white"/>
                </a:solidFill>
                <a:latin typeface="Arial"/>
                <a:ea typeface="微软雅黑"/>
              </a:rPr>
              <a:t>结构化因果模型</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4" name="图片 3">
            <a:extLst>
              <a:ext uri="{FF2B5EF4-FFF2-40B4-BE49-F238E27FC236}">
                <a16:creationId xmlns:a16="http://schemas.microsoft.com/office/drawing/2014/main" id="{1660FFDF-8B7D-C791-233A-73B8A9B7A6D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786391" y="2606890"/>
            <a:ext cx="5000366" cy="3677805"/>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9F09E5A5-7F85-1D06-17E6-9BA11B6505D2}"/>
              </a:ext>
            </a:extLst>
          </p:cNvPr>
          <p:cNvSpPr txBox="1"/>
          <p:nvPr/>
        </p:nvSpPr>
        <p:spPr>
          <a:xfrm>
            <a:off x="588917" y="1521102"/>
            <a:ext cx="6343491" cy="1053622"/>
          </a:xfrm>
          <a:prstGeom prst="rect">
            <a:avLst/>
          </a:prstGeom>
          <a:noFill/>
        </p:spPr>
        <p:txBody>
          <a:bodyPr wrap="square">
            <a:spAutoFit/>
          </a:bodyPr>
          <a:lstStyle/>
          <a:p>
            <a:pPr>
              <a:lnSpc>
                <a:spcPct val="150000"/>
              </a:lnSpc>
            </a:pPr>
            <a:r>
              <a:rPr lang="zh-CN" altLang="en-US" sz="2400" b="1" dirty="0">
                <a:solidFill>
                  <a:srgbClr val="121212"/>
                </a:solidFill>
                <a:latin typeface="微软雅黑" panose="020B0503020204020204" pitchFamily="34" charset="-122"/>
                <a:ea typeface="微软雅黑" panose="020B0503020204020204" pitchFamily="34" charset="-122"/>
              </a:rPr>
              <a:t>结构化因果模型（</a:t>
            </a:r>
            <a:r>
              <a:rPr lang="en-US" altLang="zh-CN" sz="2400" b="1" dirty="0">
                <a:solidFill>
                  <a:srgbClr val="121212"/>
                </a:solidFill>
                <a:latin typeface="微软雅黑" panose="020B0503020204020204" pitchFamily="34" charset="-122"/>
                <a:ea typeface="微软雅黑" panose="020B0503020204020204" pitchFamily="34" charset="-122"/>
              </a:rPr>
              <a:t>structural causal model</a:t>
            </a:r>
            <a:r>
              <a:rPr lang="zh-CN" altLang="en-US" sz="2400" b="1" dirty="0">
                <a:solidFill>
                  <a:srgbClr val="121212"/>
                </a:solidFill>
                <a:latin typeface="微软雅黑" panose="020B0503020204020204" pitchFamily="34" charset="-122"/>
                <a:ea typeface="微软雅黑" panose="020B0503020204020204" pitchFamily="34" charset="-122"/>
              </a:rPr>
              <a:t>）</a:t>
            </a:r>
            <a:endParaRPr lang="en-US" altLang="zh-CN" sz="2400" b="1" dirty="0">
              <a:solidFill>
                <a:srgbClr val="121212"/>
              </a:solidFill>
              <a:latin typeface="微软雅黑" panose="020B0503020204020204" pitchFamily="34" charset="-122"/>
              <a:ea typeface="微软雅黑" panose="020B0503020204020204" pitchFamily="34" charset="-122"/>
            </a:endParaRPr>
          </a:p>
          <a:p>
            <a:pPr>
              <a:lnSpc>
                <a:spcPct val="150000"/>
              </a:lnSpc>
            </a:pPr>
            <a:endParaRPr lang="en-US" altLang="zh-CN" sz="2000" i="0" dirty="0">
              <a:solidFill>
                <a:srgbClr val="121212"/>
              </a:solidFill>
              <a:effectLst/>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5E6257DC-54AF-2C4E-F5DE-FB7039AE4291}"/>
              </a:ext>
            </a:extLst>
          </p:cNvPr>
          <p:cNvCxnSpPr>
            <a:cxnSpLocks/>
          </p:cNvCxnSpPr>
          <p:nvPr/>
        </p:nvCxnSpPr>
        <p:spPr>
          <a:xfrm>
            <a:off x="533400" y="2197212"/>
            <a:ext cx="110849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F3A2E46-50C9-26E9-1CEA-18E91F93EE79}"/>
              </a:ext>
            </a:extLst>
          </p:cNvPr>
          <p:cNvSpPr txBox="1"/>
          <p:nvPr/>
        </p:nvSpPr>
        <p:spPr>
          <a:xfrm>
            <a:off x="6096000" y="2640063"/>
            <a:ext cx="6403027" cy="14229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U = { </a:t>
            </a:r>
            <a:r>
              <a:rPr lang="zh-CN" altLang="en-US" sz="2000" b="1" dirty="0">
                <a:latin typeface="微软雅黑" panose="020B0503020204020204" pitchFamily="34" charset="-122"/>
                <a:ea typeface="微软雅黑" panose="020B0503020204020204" pitchFamily="34" charset="-122"/>
              </a:rPr>
              <a:t>外生变量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根节点；不关注如何产生</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V = { </a:t>
            </a:r>
            <a:r>
              <a:rPr lang="zh-CN" altLang="en-US" sz="2000" b="1" dirty="0">
                <a:latin typeface="微软雅黑" panose="020B0503020204020204" pitchFamily="34" charset="-122"/>
                <a:ea typeface="微软雅黑" panose="020B0503020204020204" pitchFamily="34" charset="-122"/>
              </a:rPr>
              <a:t>内生变量 </a:t>
            </a: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子节点</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F = {  </a:t>
            </a:r>
            <a:r>
              <a:rPr lang="zh-CN" altLang="en-US" sz="2000" b="1" dirty="0">
                <a:latin typeface="微软雅黑" panose="020B0503020204020204" pitchFamily="34" charset="-122"/>
                <a:ea typeface="微软雅黑" panose="020B0503020204020204" pitchFamily="34" charset="-122"/>
              </a:rPr>
              <a:t>函数 </a:t>
            </a: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对应图中的边</a:t>
            </a:r>
            <a:endParaRPr lang="en-US" altLang="zh-CN" sz="20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58872F9-7731-2FC9-4990-836BF517DF20}"/>
              </a:ext>
            </a:extLst>
          </p:cNvPr>
          <p:cNvSpPr txBox="1"/>
          <p:nvPr/>
        </p:nvSpPr>
        <p:spPr>
          <a:xfrm>
            <a:off x="6249135" y="4505867"/>
            <a:ext cx="3191082" cy="156966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p>
          <a:p>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U = {X , W}</a:t>
            </a:r>
          </a:p>
          <a:p>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V = {Y</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Z}</a:t>
            </a:r>
          </a:p>
          <a:p>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F =  {f</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  </a:t>
            </a:r>
            <a:endParaRPr lang="en-US" altLang="zh-CN" sz="2000" dirty="0">
              <a:latin typeface="Times New Roman" panose="02020603050405020304" pitchFamily="18" charset="0"/>
              <a:cs typeface="Times New Roman" panose="02020603050405020304" pitchFamily="18" charset="0"/>
            </a:endParaRPr>
          </a:p>
        </p:txBody>
      </p:sp>
      <p:sp>
        <p:nvSpPr>
          <p:cNvPr id="6" name="对话气泡: 椭圆形 5">
            <a:extLst>
              <a:ext uri="{FF2B5EF4-FFF2-40B4-BE49-F238E27FC236}">
                <a16:creationId xmlns:a16="http://schemas.microsoft.com/office/drawing/2014/main" id="{149319EA-8DFD-A40B-D040-82EC4990FBA9}"/>
              </a:ext>
            </a:extLst>
          </p:cNvPr>
          <p:cNvSpPr/>
          <p:nvPr/>
        </p:nvSpPr>
        <p:spPr>
          <a:xfrm flipV="1">
            <a:off x="8379956" y="4629147"/>
            <a:ext cx="3348706" cy="1671815"/>
          </a:xfrm>
          <a:prstGeom prst="wedgeEllipseCallout">
            <a:avLst>
              <a:gd name="adj1" fmla="val -61070"/>
              <a:gd name="adj2" fmla="val 3918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F1F672D-ECF4-9145-EA41-A225EA78A5C8}"/>
              </a:ext>
            </a:extLst>
          </p:cNvPr>
          <p:cNvSpPr txBox="1"/>
          <p:nvPr/>
        </p:nvSpPr>
        <p:spPr>
          <a:xfrm>
            <a:off x="8715227" y="4875198"/>
            <a:ext cx="2895893"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外生变量又叫做：“</a:t>
            </a:r>
            <a:r>
              <a:rPr lang="en-US" altLang="zh-CN" dirty="0">
                <a:latin typeface="微软雅黑" panose="020B0503020204020204" pitchFamily="34" charset="-122"/>
                <a:ea typeface="微软雅黑" panose="020B0503020204020204" pitchFamily="34" charset="-122"/>
              </a:rPr>
              <a:t>error terms</a:t>
            </a:r>
            <a:r>
              <a:rPr lang="zh-CN" altLang="en-US" dirty="0">
                <a:latin typeface="微软雅黑" panose="020B0503020204020204" pitchFamily="34" charset="-122"/>
                <a:ea typeface="微软雅黑" panose="020B0503020204020204" pitchFamily="34" charset="-122"/>
              </a:rPr>
              <a:t>”，默认为噪声；在很多例子中，默认外生变量之间相互独立</a:t>
            </a:r>
          </a:p>
        </p:txBody>
      </p:sp>
    </p:spTree>
    <p:extLst>
      <p:ext uri="{BB962C8B-B14F-4D97-AF65-F5344CB8AC3E}">
        <p14:creationId xmlns:p14="http://schemas.microsoft.com/office/powerpoint/2010/main" val="1722883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CBF61A9-4474-488D-A546-DB5A647BFE78}"/>
              </a:ext>
            </a:extLst>
          </p:cNvPr>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1" name="文本框 110">
            <a:extLst>
              <a:ext uri="{FF2B5EF4-FFF2-40B4-BE49-F238E27FC236}">
                <a16:creationId xmlns:a16="http://schemas.microsoft.com/office/drawing/2014/main" id="{7F0B7F7A-EFED-426E-98C8-4074AE534EB5}"/>
              </a:ext>
            </a:extLst>
          </p:cNvPr>
          <p:cNvSpPr txBox="1"/>
          <p:nvPr/>
        </p:nvSpPr>
        <p:spPr>
          <a:xfrm>
            <a:off x="527083" y="25474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white"/>
                </a:solidFill>
                <a:latin typeface="Arial"/>
                <a:ea typeface="微软雅黑"/>
              </a:rPr>
              <a:t>因果关系结构</a:t>
            </a:r>
            <a:r>
              <a:rPr kumimoji="0" lang="en-US" altLang="zh-CN" sz="2800" b="1" i="0" u="none" strike="noStrike" kern="1200" cap="none" spc="0" normalizeH="0" baseline="0" noProof="0" dirty="0">
                <a:ln>
                  <a:noFill/>
                </a:ln>
                <a:solidFill>
                  <a:prstClr val="white"/>
                </a:solidFill>
                <a:effectLst/>
                <a:uLnTx/>
                <a:uFillTx/>
                <a:latin typeface="Arial"/>
                <a:ea typeface="微软雅黑"/>
                <a:cs typeface="+mn-cs"/>
              </a:rPr>
              <a:t>——Chain </a:t>
            </a: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链状结构</a:t>
            </a:r>
          </a:p>
        </p:txBody>
      </p:sp>
      <p:grpSp>
        <p:nvGrpSpPr>
          <p:cNvPr id="112" name="组合 111" hidden="1">
            <a:extLst>
              <a:ext uri="{FF2B5EF4-FFF2-40B4-BE49-F238E27FC236}">
                <a16:creationId xmlns:a16="http://schemas.microsoft.com/office/drawing/2014/main" id="{449CBA46-89BB-4A71-9C20-2F2072BB809A}"/>
              </a:ext>
            </a:extLst>
          </p:cNvPr>
          <p:cNvGrpSpPr/>
          <p:nvPr/>
        </p:nvGrpSpPr>
        <p:grpSpPr>
          <a:xfrm>
            <a:off x="766764" y="1521102"/>
            <a:ext cx="10658474" cy="4407719"/>
            <a:chOff x="3032566" y="1361440"/>
            <a:chExt cx="8464109" cy="4967738"/>
          </a:xfrm>
        </p:grpSpPr>
        <p:cxnSp>
          <p:nvCxnSpPr>
            <p:cNvPr id="113" name="直接连接符 112">
              <a:extLst>
                <a:ext uri="{FF2B5EF4-FFF2-40B4-BE49-F238E27FC236}">
                  <a16:creationId xmlns:a16="http://schemas.microsoft.com/office/drawing/2014/main" id="{C502A2B2-5C10-4C1B-A1EB-37D3C31F936B}"/>
                </a:ext>
              </a:extLst>
            </p:cNvPr>
            <p:cNvCxnSpPr>
              <a:cxnSpLocks/>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5F6F1DA-238D-4A8E-B29C-DB6D6537EA34}"/>
                </a:ext>
              </a:extLst>
            </p:cNvPr>
            <p:cNvCxnSpPr>
              <a:cxnSpLocks/>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B022ABDD-E2A0-48AD-8125-316694B70B62}"/>
                </a:ext>
              </a:extLst>
            </p:cNvPr>
            <p:cNvCxnSpPr>
              <a:cxnSpLocks/>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F445F409-7B18-4188-9987-FBC13D31F441}"/>
                </a:ext>
              </a:extLst>
            </p:cNvPr>
            <p:cNvCxnSpPr>
              <a:cxnSpLocks/>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28392965-AC25-4CDE-928B-8F290AB28E59}"/>
                </a:ext>
              </a:extLst>
            </p:cNvPr>
            <p:cNvCxnSpPr>
              <a:cxnSpLocks/>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531230E-0385-4725-BE7D-673C5138E206}"/>
                </a:ext>
              </a:extLst>
            </p:cNvPr>
            <p:cNvCxnSpPr>
              <a:cxnSpLocks/>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EA1B777-5E28-4DA4-A441-69059C4A0B93}"/>
                </a:ext>
              </a:extLst>
            </p:cNvPr>
            <p:cNvCxnSpPr>
              <a:cxnSpLocks/>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03FBE2A-E003-4A76-A2B1-CDCCC9BCEAA2}"/>
                </a:ext>
              </a:extLst>
            </p:cNvPr>
            <p:cNvCxnSpPr>
              <a:cxnSpLocks/>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a:extLst>
              <a:ext uri="{FF2B5EF4-FFF2-40B4-BE49-F238E27FC236}">
                <a16:creationId xmlns:a16="http://schemas.microsoft.com/office/drawing/2014/main" id="{F9E8368E-98A5-CAEF-A8F6-0C043E48852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73" name="组合 72">
            <a:extLst>
              <a:ext uri="{FF2B5EF4-FFF2-40B4-BE49-F238E27FC236}">
                <a16:creationId xmlns:a16="http://schemas.microsoft.com/office/drawing/2014/main" id="{686BC871-D75C-E746-7C87-FE8A0E7A570A}"/>
              </a:ext>
            </a:extLst>
          </p:cNvPr>
          <p:cNvGrpSpPr/>
          <p:nvPr/>
        </p:nvGrpSpPr>
        <p:grpSpPr>
          <a:xfrm>
            <a:off x="1013275" y="1191578"/>
            <a:ext cx="2778992" cy="2277512"/>
            <a:chOff x="727775" y="1321404"/>
            <a:chExt cx="2778992" cy="2277512"/>
          </a:xfrm>
        </p:grpSpPr>
        <p:sp>
          <p:nvSpPr>
            <p:cNvPr id="13" name="椭圆 12">
              <a:extLst>
                <a:ext uri="{FF2B5EF4-FFF2-40B4-BE49-F238E27FC236}">
                  <a16:creationId xmlns:a16="http://schemas.microsoft.com/office/drawing/2014/main" id="{56C62D11-C4A7-2F51-F030-E98B30341622}"/>
                </a:ext>
              </a:extLst>
            </p:cNvPr>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1B1E756-96DB-CC91-3C36-6E2931F28FED}"/>
                </a:ext>
              </a:extLst>
            </p:cNvPr>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E46940AA-B05D-AC30-9B5F-978F63209010}"/>
                </a:ext>
              </a:extLst>
            </p:cNvPr>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77DC9A2-3FC3-FCBD-0D7D-7A3CCE1F5EAE}"/>
                </a:ext>
              </a:extLst>
            </p:cNvPr>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4D91633-995B-E901-EC2A-9DB6EC2675C5}"/>
                </a:ext>
              </a:extLst>
            </p:cNvPr>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933F83F-8C49-7DFA-123D-1E08836FFC09}"/>
                </a:ext>
              </a:extLst>
            </p:cNvPr>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91E5CEFF-9923-7B21-0AA6-8C2460F2E519}"/>
                </a:ext>
              </a:extLst>
            </p:cNvPr>
            <p:cNvCxnSpPr>
              <a:cxnSpLocks/>
              <a:stCxn id="24" idx="0"/>
              <a:endCxn id="13"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接箭头连接符 39">
              <a:extLst>
                <a:ext uri="{FF2B5EF4-FFF2-40B4-BE49-F238E27FC236}">
                  <a16:creationId xmlns:a16="http://schemas.microsoft.com/office/drawing/2014/main" id="{806A621D-6CC9-D498-98D0-99466F4129EB}"/>
                </a:ext>
              </a:extLst>
            </p:cNvPr>
            <p:cNvCxnSpPr>
              <a:cxnSpLocks/>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1" name="直接箭头连接符 40">
              <a:extLst>
                <a:ext uri="{FF2B5EF4-FFF2-40B4-BE49-F238E27FC236}">
                  <a16:creationId xmlns:a16="http://schemas.microsoft.com/office/drawing/2014/main" id="{B01493D9-2594-F428-79AC-B48CE38C921A}"/>
                </a:ext>
              </a:extLst>
            </p:cNvPr>
            <p:cNvCxnSpPr>
              <a:cxnSpLocks/>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AFF18543-BF9A-219A-D076-5B577A015655}"/>
                </a:ext>
              </a:extLst>
            </p:cNvPr>
            <p:cNvCxnSpPr>
              <a:cxnSpLocks/>
              <a:stCxn id="13" idx="6"/>
              <a:endCxn id="1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a:extLst>
                <a:ext uri="{FF2B5EF4-FFF2-40B4-BE49-F238E27FC236}">
                  <a16:creationId xmlns:a16="http://schemas.microsoft.com/office/drawing/2014/main" id="{499C2B95-60E8-EEDD-600F-080B520CD44C}"/>
                </a:ext>
              </a:extLst>
            </p:cNvPr>
            <p:cNvCxnSpPr>
              <a:cxnSpLocks/>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文本框 48">
              <a:extLst>
                <a:ext uri="{FF2B5EF4-FFF2-40B4-BE49-F238E27FC236}">
                  <a16:creationId xmlns:a16="http://schemas.microsoft.com/office/drawing/2014/main" id="{4175CA1A-E9B3-8ECC-849D-DF29AFEF593C}"/>
                </a:ext>
              </a:extLst>
            </p:cNvPr>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488A7207-5834-64FC-9159-02F8F8D4F826}"/>
                </a:ext>
              </a:extLst>
            </p:cNvPr>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CBAF95BB-51EC-5D8E-F019-57C4EF2523EE}"/>
                </a:ext>
              </a:extLst>
            </p:cNvPr>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B7544DC7-8BF8-07D6-227A-ABFDE3642411}"/>
                </a:ext>
              </a:extLst>
            </p:cNvPr>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42F28303-3BF3-FDC1-4BA9-F6E772FA309F}"/>
                </a:ext>
              </a:extLst>
            </p:cNvPr>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758B27C8-0C02-2EBE-DE75-B893D444EC70}"/>
                </a:ext>
              </a:extLst>
            </p:cNvPr>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55" name="文本框 54">
            <a:extLst>
              <a:ext uri="{FF2B5EF4-FFF2-40B4-BE49-F238E27FC236}">
                <a16:creationId xmlns:a16="http://schemas.microsoft.com/office/drawing/2014/main" id="{B90C09BA-C14E-12EF-DA8C-5746079F234A}"/>
              </a:ext>
            </a:extLst>
          </p:cNvPr>
          <p:cNvSpPr txBox="1"/>
          <p:nvPr/>
        </p:nvSpPr>
        <p:spPr>
          <a:xfrm>
            <a:off x="927534" y="3737623"/>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84 - X -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100Y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311ACD58-463E-2CFC-3F72-287CBC42ABAB}"/>
              </a:ext>
            </a:extLst>
          </p:cNvPr>
          <p:cNvSpPr txBox="1"/>
          <p:nvPr/>
        </p:nvSpPr>
        <p:spPr>
          <a:xfrm>
            <a:off x="5196503" y="1027957"/>
            <a:ext cx="5576014" cy="3367397"/>
          </a:xfrm>
          <a:prstGeom prst="rect">
            <a:avLst/>
          </a:prstGeom>
          <a:noFill/>
        </p:spPr>
        <p:txBody>
          <a:bodyPr wrap="non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1. Z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 likely dependent</a:t>
            </a:r>
          </a:p>
          <a:p>
            <a:pPr>
              <a:lnSpc>
                <a:spcPct val="150000"/>
              </a:lnSpc>
            </a:pPr>
            <a:r>
              <a:rPr lang="en-US" altLang="zh-CN" dirty="0">
                <a:latin typeface="微软雅黑" panose="020B0503020204020204" pitchFamily="34" charset="-122"/>
                <a:ea typeface="微软雅黑" panose="020B0503020204020204" pitchFamily="34" charset="-122"/>
              </a:rPr>
              <a:t>    For some z , y , P(Z=z| Y=y)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 </a:t>
            </a:r>
          </a:p>
          <a:p>
            <a:pPr>
              <a:lnSpc>
                <a:spcPct val="150000"/>
              </a:lnSpc>
            </a:pPr>
            <a:r>
              <a:rPr lang="en-US" altLang="zh-CN" b="1" dirty="0">
                <a:latin typeface="微软雅黑" panose="020B0503020204020204" pitchFamily="34" charset="-122"/>
                <a:ea typeface="微软雅黑" panose="020B0503020204020204" pitchFamily="34" charset="-122"/>
              </a:rPr>
              <a:t>2. Y and X are likely 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x , y , P(Y=y| X=x)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P(Y=y) </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 Z and X are </a:t>
            </a:r>
            <a:r>
              <a:rPr lang="en-US" altLang="zh-CN" b="1" dirty="0">
                <a:solidFill>
                  <a:srgbClr val="FF0000"/>
                </a:solidFill>
                <a:latin typeface="微软雅黑" panose="020B0503020204020204" pitchFamily="34" charset="-122"/>
                <a:ea typeface="微软雅黑" panose="020B0503020204020204" pitchFamily="34" charset="-122"/>
                <a:hlinkClick r:id="rId4" action="ppaction://hlinksldjump">
                  <a:extLst>
                    <a:ext uri="{A12FA001-AC4F-418D-AE19-62706E023703}">
                      <ahyp:hlinkClr xmlns:ahyp="http://schemas.microsoft.com/office/drawing/2018/hyperlinkcolor" val="tx"/>
                    </a:ext>
                  </a:extLst>
                </a:hlinkClick>
              </a:rPr>
              <a:t>likely</a:t>
            </a:r>
            <a:r>
              <a:rPr lang="en-US" altLang="zh-CN" b="1" dirty="0">
                <a:solidFill>
                  <a:srgbClr val="FF0000"/>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dependent</a:t>
            </a:r>
          </a:p>
          <a:p>
            <a:pPr>
              <a:lnSpc>
                <a:spcPct val="150000"/>
              </a:lnSpc>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some z , y , P(Z=z| X=x)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P(Z=z)</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4. Z and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are</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independent,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conditional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on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Y</a:t>
            </a:r>
          </a:p>
          <a:p>
            <a:pPr>
              <a:lnSpc>
                <a:spcPct val="150000"/>
              </a:lnSpc>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all x , y, z , P(Z=z| X=x , Y=y) = P(Z=z| Y=y)</a:t>
            </a:r>
            <a:endParaRPr lang="zh-CN" altLang="en-US" dirty="0">
              <a:latin typeface="微软雅黑" panose="020B0503020204020204" pitchFamily="34" charset="-122"/>
              <a:ea typeface="微软雅黑" panose="020B0503020204020204" pitchFamily="34" charset="-122"/>
            </a:endParaRPr>
          </a:p>
        </p:txBody>
      </p:sp>
      <p:grpSp>
        <p:nvGrpSpPr>
          <p:cNvPr id="74" name="组合 73">
            <a:extLst>
              <a:ext uri="{FF2B5EF4-FFF2-40B4-BE49-F238E27FC236}">
                <a16:creationId xmlns:a16="http://schemas.microsoft.com/office/drawing/2014/main" id="{E953DF88-6039-B7A1-F1ED-D1EB0B7FEB33}"/>
              </a:ext>
            </a:extLst>
          </p:cNvPr>
          <p:cNvGrpSpPr/>
          <p:nvPr/>
        </p:nvGrpSpPr>
        <p:grpSpPr>
          <a:xfrm>
            <a:off x="3573466" y="4683044"/>
            <a:ext cx="8204193" cy="1713993"/>
            <a:chOff x="3573466" y="4683044"/>
            <a:chExt cx="8204193" cy="1713993"/>
          </a:xfrm>
        </p:grpSpPr>
        <p:sp>
          <p:nvSpPr>
            <p:cNvPr id="59" name="矩形 58">
              <a:extLst>
                <a:ext uri="{FF2B5EF4-FFF2-40B4-BE49-F238E27FC236}">
                  <a16:creationId xmlns:a16="http://schemas.microsoft.com/office/drawing/2014/main" id="{54321012-0A51-5AC7-3F66-57201686B06E}"/>
                </a:ext>
              </a:extLst>
            </p:cNvPr>
            <p:cNvSpPr/>
            <p:nvPr/>
          </p:nvSpPr>
          <p:spPr>
            <a:xfrm>
              <a:off x="6513318" y="4736280"/>
              <a:ext cx="2703851"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血压 </a:t>
              </a:r>
              <a:r>
                <a:rPr lang="en-US" altLang="zh-CN" dirty="0">
                  <a:solidFill>
                    <a:schemeClr val="tx1"/>
                  </a:solidFill>
                  <a:latin typeface="微软雅黑" panose="020B0503020204020204" pitchFamily="34" charset="-122"/>
                  <a:ea typeface="微软雅黑" panose="020B0503020204020204" pitchFamily="34" charset="-122"/>
                </a:rPr>
                <a:t>blood pressure</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DBA6F926-36E1-9C28-DEE2-5BFF3ED84872}"/>
                </a:ext>
              </a:extLst>
            </p:cNvPr>
            <p:cNvSpPr/>
            <p:nvPr/>
          </p:nvSpPr>
          <p:spPr>
            <a:xfrm>
              <a:off x="4156042" y="5889314"/>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治疗 </a:t>
              </a:r>
              <a:r>
                <a:rPr lang="en-US" altLang="zh-CN" dirty="0">
                  <a:solidFill>
                    <a:schemeClr val="tx1"/>
                  </a:solidFill>
                  <a:latin typeface="微软雅黑" panose="020B0503020204020204" pitchFamily="34" charset="-122"/>
                  <a:ea typeface="微软雅黑" panose="020B0503020204020204" pitchFamily="34" charset="-122"/>
                </a:rPr>
                <a:t>treatment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9437CF84-1275-1A62-AABB-239E86E57564}"/>
                </a:ext>
              </a:extLst>
            </p:cNvPr>
            <p:cNvSpPr/>
            <p:nvPr/>
          </p:nvSpPr>
          <p:spPr>
            <a:xfrm>
              <a:off x="9076385" y="588037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康复 </a:t>
              </a:r>
              <a:r>
                <a:rPr lang="en-US" altLang="zh-CN" dirty="0">
                  <a:solidFill>
                    <a:schemeClr val="tx1"/>
                  </a:solidFill>
                  <a:latin typeface="微软雅黑" panose="020B0503020204020204" pitchFamily="34" charset="-122"/>
                  <a:ea typeface="微软雅黑" panose="020B0503020204020204" pitchFamily="34" charset="-122"/>
                </a:rPr>
                <a:t>recovered</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62" name="直接箭头连接符 61">
              <a:extLst>
                <a:ext uri="{FF2B5EF4-FFF2-40B4-BE49-F238E27FC236}">
                  <a16:creationId xmlns:a16="http://schemas.microsoft.com/office/drawing/2014/main" id="{EC4656DB-3207-6790-1620-8D0541F034B7}"/>
                </a:ext>
              </a:extLst>
            </p:cNvPr>
            <p:cNvCxnSpPr>
              <a:cxnSpLocks/>
              <a:endCxn id="59" idx="1"/>
            </p:cNvCxnSpPr>
            <p:nvPr/>
          </p:nvCxnSpPr>
          <p:spPr>
            <a:xfrm flipV="1">
              <a:off x="5506679" y="4990142"/>
              <a:ext cx="1006639" cy="89917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AB628D91-1C27-60B5-0417-A286965BA5BB}"/>
                </a:ext>
              </a:extLst>
            </p:cNvPr>
            <p:cNvCxnSpPr>
              <a:cxnSpLocks/>
              <a:stCxn id="59" idx="3"/>
              <a:endCxn id="61" idx="0"/>
            </p:cNvCxnSpPr>
            <p:nvPr/>
          </p:nvCxnSpPr>
          <p:spPr>
            <a:xfrm>
              <a:off x="9217169" y="4990142"/>
              <a:ext cx="1209853" cy="8902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7" name="直接箭头连接符 66">
              <a:extLst>
                <a:ext uri="{FF2B5EF4-FFF2-40B4-BE49-F238E27FC236}">
                  <a16:creationId xmlns:a16="http://schemas.microsoft.com/office/drawing/2014/main" id="{CA7CE2DC-FF49-4B2A-C517-9A9825466BE7}"/>
                </a:ext>
              </a:extLst>
            </p:cNvPr>
            <p:cNvCxnSpPr>
              <a:cxnSpLocks/>
              <a:stCxn id="60" idx="3"/>
              <a:endCxn id="61" idx="1"/>
            </p:cNvCxnSpPr>
            <p:nvPr/>
          </p:nvCxnSpPr>
          <p:spPr>
            <a:xfrm flipV="1">
              <a:off x="6857316" y="6134241"/>
              <a:ext cx="2219069" cy="89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70" name="文本框 69">
              <a:extLst>
                <a:ext uri="{FF2B5EF4-FFF2-40B4-BE49-F238E27FC236}">
                  <a16:creationId xmlns:a16="http://schemas.microsoft.com/office/drawing/2014/main" id="{F03826F5-9018-DF8F-B489-3EEF4F0B6F9D}"/>
                </a:ext>
              </a:extLst>
            </p:cNvPr>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771685F5-649C-FBCE-BB0B-125E190AFCCA}"/>
                </a:ext>
              </a:extLst>
            </p:cNvPr>
            <p:cNvSpPr txBox="1"/>
            <p:nvPr/>
          </p:nvSpPr>
          <p:spPr>
            <a:xfrm>
              <a:off x="5898694" y="4683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E314EBD-5F2B-89DC-D97E-D2C304964822}"/>
                </a:ext>
              </a:extLst>
            </p:cNvPr>
            <p:cNvSpPr txBox="1"/>
            <p:nvPr/>
          </p:nvSpPr>
          <p:spPr>
            <a:xfrm>
              <a:off x="9143672" y="588931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80360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5587</TotalTime>
  <Words>5256</Words>
  <Application>Microsoft Office PowerPoint</Application>
  <PresentationFormat>宽屏</PresentationFormat>
  <Paragraphs>539</Paragraphs>
  <Slides>26</Slides>
  <Notes>26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-apple-system</vt:lpstr>
      <vt:lpstr>HelveticaExt-Normal</vt:lpstr>
      <vt:lpstr>Monument Extended</vt:lpstr>
      <vt:lpstr>OPPOSans M</vt:lpstr>
      <vt:lpstr>PingFang SC</vt:lpstr>
      <vt:lpstr>等线</vt:lpstr>
      <vt:lpstr>等线 Light</vt:lpstr>
      <vt:lpstr>微软雅黑</vt:lpstr>
      <vt:lpstr>Arial</vt:lpstr>
      <vt:lpstr>Cambria Math</vt:lpstr>
      <vt:lpstr>Roboto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吴倩倩</dc:creator>
  <cp:lastModifiedBy>wqqCHINA20001@outlook.com</cp:lastModifiedBy>
  <cp:revision>59</cp:revision>
  <dcterms:created xsi:type="dcterms:W3CDTF">2022-09-24T01:04:52Z</dcterms:created>
  <dcterms:modified xsi:type="dcterms:W3CDTF">2023-07-24T03:54:15Z</dcterms:modified>
</cp:coreProperties>
</file>